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301" r:id="rId3"/>
    <p:sldId id="365" r:id="rId5"/>
    <p:sldId id="406" r:id="rId6"/>
    <p:sldId id="407" r:id="rId7"/>
    <p:sldId id="408" r:id="rId8"/>
    <p:sldId id="409" r:id="rId9"/>
    <p:sldId id="410" r:id="rId10"/>
    <p:sldId id="411" r:id="rId11"/>
    <p:sldId id="413" r:id="rId12"/>
    <p:sldId id="414" r:id="rId13"/>
    <p:sldId id="415" r:id="rId14"/>
    <p:sldId id="416" r:id="rId15"/>
    <p:sldId id="417" r:id="rId16"/>
    <p:sldId id="418" r:id="rId17"/>
    <p:sldId id="420" r:id="rId18"/>
    <p:sldId id="421" r:id="rId19"/>
    <p:sldId id="422" r:id="rId20"/>
    <p:sldId id="288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7996"/>
    <a:srgbClr val="878497"/>
    <a:srgbClr val="4F5261"/>
    <a:srgbClr val="454855"/>
    <a:srgbClr val="ACB6C2"/>
    <a:srgbClr val="E6E6E1"/>
    <a:srgbClr val="777C91"/>
    <a:srgbClr val="DA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2" autoAdjust="0"/>
    <p:restoredTop sz="88754" autoAdjust="0"/>
  </p:normalViewPr>
  <p:slideViewPr>
    <p:cSldViewPr snapToGrid="0">
      <p:cViewPr varScale="1">
        <p:scale>
          <a:sx n="114" d="100"/>
          <a:sy n="114" d="100"/>
        </p:scale>
        <p:origin x="336" y="1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86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5.emf"/><Relationship Id="rId8" Type="http://schemas.openxmlformats.org/officeDocument/2006/relationships/image" Target="../media/image23.emf"/><Relationship Id="rId7" Type="http://schemas.openxmlformats.org/officeDocument/2006/relationships/image" Target="../media/image22.emf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E3D3D-54CC-4465-A424-D1F77C67D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B36A-A9E4-4FF0-8117-3F9EB9F2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 rot="10800000">
            <a:off x="21529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 userDrawn="1"/>
        </p:nvSpPr>
        <p:spPr>
          <a:xfrm rot="9978963">
            <a:off x="-569586" y="1580786"/>
            <a:ext cx="13199716" cy="3218568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1145907">
            <a:off x="7747708" y="-758861"/>
            <a:ext cx="3367705" cy="716850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-1" y="3441697"/>
            <a:ext cx="12213529" cy="34163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明兰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0"/>
            <a:ext cx="12192000" cy="7040952"/>
            <a:chOff x="0" y="0"/>
            <a:chExt cx="12192000" cy="7040952"/>
          </a:xfrm>
        </p:grpSpPr>
        <p:sp>
          <p:nvSpPr>
            <p:cNvPr id="7" name="等腰三角形 6"/>
            <p:cNvSpPr/>
            <p:nvPr userDrawn="1"/>
          </p:nvSpPr>
          <p:spPr>
            <a:xfrm>
              <a:off x="0" y="0"/>
              <a:ext cx="12192000" cy="6858000"/>
            </a:xfrm>
            <a:prstGeom prst="triangle">
              <a:avLst>
                <a:gd name="adj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 userDrawn="1"/>
          </p:nvSpPr>
          <p:spPr>
            <a:xfrm rot="11152482">
              <a:off x="343029" y="212776"/>
              <a:ext cx="2442544" cy="6828176"/>
            </a:xfrm>
            <a:prstGeom prst="triangle">
              <a:avLst>
                <a:gd name="adj" fmla="val 100000"/>
              </a:avLst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 rot="10800000" flipH="1">
            <a:off x="5406453" y="0"/>
            <a:ext cx="67855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明兰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 rot="10800000" flipH="1" flipV="1">
            <a:off x="0" y="1"/>
            <a:ext cx="5694744" cy="613458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 userDrawn="1"/>
        </p:nvSpPr>
        <p:spPr>
          <a:xfrm rot="10554878">
            <a:off x="4340030" y="297589"/>
            <a:ext cx="7892839" cy="552947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V="1">
            <a:off x="0" y="680130"/>
            <a:ext cx="12192000" cy="61778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明兰" panose="02010600030101010101" pitchFamily="2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483090" y="82550"/>
            <a:ext cx="2124075" cy="564218"/>
            <a:chOff x="12679" y="2117"/>
            <a:chExt cx="5616" cy="1490"/>
          </a:xfrm>
        </p:grpSpPr>
        <p:pic>
          <p:nvPicPr>
            <p:cNvPr id="4" name="图片 3" descr="校徽(彩)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2679" y="2117"/>
              <a:ext cx="1497" cy="1490"/>
            </a:xfrm>
            <a:prstGeom prst="rect">
              <a:avLst/>
            </a:prstGeom>
          </p:spPr>
        </p:pic>
        <p:pic>
          <p:nvPicPr>
            <p:cNvPr id="5" name="图片 4" descr="名字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4586" y="2239"/>
              <a:ext cx="2600" cy="77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>
              <p:custDataLst>
                <p:tags r:id="rId6"/>
              </p:custDataLst>
            </p:nvPr>
          </p:nvSpPr>
          <p:spPr>
            <a:xfrm>
              <a:off x="13477" y="3100"/>
              <a:ext cx="4818" cy="50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p>
              <a:pPr algn="ctr"/>
              <a:r>
                <a:rPr lang="en-US" sz="800" b="1" dirty="0">
                  <a:solidFill>
                    <a:schemeClr val="bg1"/>
                  </a:solidFill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SOUTHEAST UNIVERSITY</a:t>
              </a:r>
              <a:endParaRPr lang="en-US" sz="800" b="1" dirty="0">
                <a:solidFill>
                  <a:schemeClr val="bg1"/>
                </a:solidFill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</p:grpSp>
      <p:sp>
        <p:nvSpPr>
          <p:cNvPr id="65" name="矩形 64"/>
          <p:cNvSpPr/>
          <p:nvPr userDrawn="1">
            <p:custDataLst>
              <p:tags r:id="rId7"/>
            </p:custDataLst>
          </p:nvPr>
        </p:nvSpPr>
        <p:spPr>
          <a:xfrm>
            <a:off x="242570" y="82550"/>
            <a:ext cx="86995" cy="530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24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" name="图片 2"/>
          <p:cNvPicPr/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388090" y="5962015"/>
            <a:ext cx="803910" cy="8959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1043264" y="586644"/>
            <a:ext cx="3367705" cy="7015597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 rot="10800000">
            <a:off x="21529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 userDrawn="1"/>
        </p:nvSpPr>
        <p:spPr>
          <a:xfrm rot="9978963">
            <a:off x="-569586" y="1580786"/>
            <a:ext cx="13199716" cy="3218568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1145907">
            <a:off x="7747708" y="-758861"/>
            <a:ext cx="3367705" cy="716850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rot="10800000">
            <a:off x="0" y="-182952"/>
            <a:ext cx="12192000" cy="7040952"/>
            <a:chOff x="0" y="0"/>
            <a:chExt cx="12192000" cy="7040952"/>
          </a:xfrm>
        </p:grpSpPr>
        <p:sp>
          <p:nvSpPr>
            <p:cNvPr id="7" name="等腰三角形 6"/>
            <p:cNvSpPr/>
            <p:nvPr userDrawn="1"/>
          </p:nvSpPr>
          <p:spPr>
            <a:xfrm>
              <a:off x="0" y="0"/>
              <a:ext cx="12192000" cy="6858000"/>
            </a:xfrm>
            <a:prstGeom prst="triangle">
              <a:avLst>
                <a:gd name="adj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 userDrawn="1"/>
          </p:nvSpPr>
          <p:spPr>
            <a:xfrm rot="11152482">
              <a:off x="343029" y="212776"/>
              <a:ext cx="2442544" cy="6828176"/>
            </a:xfrm>
            <a:prstGeom prst="triangle">
              <a:avLst>
                <a:gd name="adj" fmla="val 100000"/>
              </a:avLst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 flipH="1">
            <a:off x="0" y="0"/>
            <a:ext cx="67855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明兰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99430" y="0"/>
            <a:ext cx="3193142" cy="6858000"/>
          </a:xfrm>
          <a:prstGeom prst="rect">
            <a:avLst/>
          </a:prstGeom>
          <a:solidFill>
            <a:srgbClr val="777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明兰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3717014" y="586644"/>
            <a:ext cx="3367705" cy="7015597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 flipH="1">
            <a:off x="0" y="-2"/>
            <a:ext cx="12192000" cy="6858002"/>
          </a:xfrm>
          <a:custGeom>
            <a:avLst/>
            <a:gdLst>
              <a:gd name="connsiteX0" fmla="*/ 4499428 w 12192000"/>
              <a:gd name="connsiteY0" fmla="*/ 1 h 6858002"/>
              <a:gd name="connsiteX1" fmla="*/ 0 w 12192000"/>
              <a:gd name="connsiteY1" fmla="*/ 1 h 6858002"/>
              <a:gd name="connsiteX2" fmla="*/ 0 w 12192000"/>
              <a:gd name="connsiteY2" fmla="*/ 6858002 h 6858002"/>
              <a:gd name="connsiteX3" fmla="*/ 4499428 w 12192000"/>
              <a:gd name="connsiteY3" fmla="*/ 6858002 h 6858002"/>
              <a:gd name="connsiteX4" fmla="*/ 12192000 w 12192000"/>
              <a:gd name="connsiteY4" fmla="*/ 0 h 6858002"/>
              <a:gd name="connsiteX5" fmla="*/ 7692570 w 12192000"/>
              <a:gd name="connsiteY5" fmla="*/ 0 h 6858002"/>
              <a:gd name="connsiteX6" fmla="*/ 7692570 w 12192000"/>
              <a:gd name="connsiteY6" fmla="*/ 6858002 h 6858002"/>
              <a:gd name="connsiteX7" fmla="*/ 12192000 w 12192000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2">
                <a:moveTo>
                  <a:pt x="4499428" y="1"/>
                </a:moveTo>
                <a:lnTo>
                  <a:pt x="0" y="1"/>
                </a:lnTo>
                <a:lnTo>
                  <a:pt x="0" y="6858002"/>
                </a:lnTo>
                <a:lnTo>
                  <a:pt x="4499428" y="6858002"/>
                </a:lnTo>
                <a:close/>
                <a:moveTo>
                  <a:pt x="12192000" y="0"/>
                </a:moveTo>
                <a:lnTo>
                  <a:pt x="7692570" y="0"/>
                </a:lnTo>
                <a:lnTo>
                  <a:pt x="7692570" y="6858002"/>
                </a:lnTo>
                <a:lnTo>
                  <a:pt x="1219200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明兰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1043264" y="586644"/>
            <a:ext cx="3367705" cy="7015597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0"/>
            <a:ext cx="8305800" cy="6858000"/>
            <a:chOff x="0" y="0"/>
            <a:chExt cx="8305800" cy="6858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48387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3143250" y="1695450"/>
              <a:ext cx="6858000" cy="3467100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646976" y="1540496"/>
            <a:ext cx="1347700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1043264" y="586644"/>
            <a:ext cx="3367705" cy="7015597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 flipH="1">
            <a:off x="2882900" y="0"/>
            <a:ext cx="93091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明兰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黑简体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2.png"/><Relationship Id="rId3" Type="http://schemas.openxmlformats.org/officeDocument/2006/relationships/tags" Target="../tags/tag7.xml"/><Relationship Id="rId2" Type="http://schemas.openxmlformats.org/officeDocument/2006/relationships/image" Target="../media/image1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image" Target="../media/image50.png"/><Relationship Id="rId7" Type="http://schemas.openxmlformats.org/officeDocument/2006/relationships/tags" Target="../tags/tag57.xml"/><Relationship Id="rId6" Type="http://schemas.openxmlformats.org/officeDocument/2006/relationships/image" Target="../media/image49.png"/><Relationship Id="rId5" Type="http://schemas.openxmlformats.org/officeDocument/2006/relationships/tags" Target="../tags/tag56.xml"/><Relationship Id="rId4" Type="http://schemas.openxmlformats.org/officeDocument/2006/relationships/image" Target="../media/image48.png"/><Relationship Id="rId3" Type="http://schemas.openxmlformats.org/officeDocument/2006/relationships/tags" Target="../tags/tag55.xml"/><Relationship Id="rId2" Type="http://schemas.openxmlformats.org/officeDocument/2006/relationships/image" Target="../media/image47.pn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52.png"/><Relationship Id="rId11" Type="http://schemas.openxmlformats.org/officeDocument/2006/relationships/tags" Target="../tags/tag59.xml"/><Relationship Id="rId10" Type="http://schemas.openxmlformats.org/officeDocument/2006/relationships/image" Target="../media/image51.png"/><Relationship Id="rId1" Type="http://schemas.openxmlformats.org/officeDocument/2006/relationships/tags" Target="../tags/tag5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56.png"/><Relationship Id="rId7" Type="http://schemas.openxmlformats.org/officeDocument/2006/relationships/tags" Target="../tags/tag63.xml"/><Relationship Id="rId6" Type="http://schemas.openxmlformats.org/officeDocument/2006/relationships/image" Target="../media/image55.png"/><Relationship Id="rId5" Type="http://schemas.openxmlformats.org/officeDocument/2006/relationships/tags" Target="../tags/tag62.xml"/><Relationship Id="rId4" Type="http://schemas.openxmlformats.org/officeDocument/2006/relationships/image" Target="../media/image54.png"/><Relationship Id="rId3" Type="http://schemas.openxmlformats.org/officeDocument/2006/relationships/tags" Target="../tags/tag61.xml"/><Relationship Id="rId2" Type="http://schemas.openxmlformats.org/officeDocument/2006/relationships/image" Target="../media/image53.png"/><Relationship Id="rId10" Type="http://schemas.openxmlformats.org/officeDocument/2006/relationships/notesSlide" Target="../notesSlides/notesSlide11.xml"/><Relationship Id="rId1" Type="http://schemas.openxmlformats.org/officeDocument/2006/relationships/tags" Target="../tags/tag6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tags" Target="../tags/tag67.xml"/><Relationship Id="rId7" Type="http://schemas.openxmlformats.org/officeDocument/2006/relationships/image" Target="../media/image60.png"/><Relationship Id="rId6" Type="http://schemas.openxmlformats.org/officeDocument/2006/relationships/tags" Target="../tags/tag66.xml"/><Relationship Id="rId5" Type="http://schemas.openxmlformats.org/officeDocument/2006/relationships/image" Target="../media/image59.png"/><Relationship Id="rId4" Type="http://schemas.openxmlformats.org/officeDocument/2006/relationships/tags" Target="../tags/tag65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6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4.GIF"/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tags" Target="../tags/tag6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6.png"/><Relationship Id="rId3" Type="http://schemas.openxmlformats.org/officeDocument/2006/relationships/tags" Target="../tags/tag70.xml"/><Relationship Id="rId2" Type="http://schemas.openxmlformats.org/officeDocument/2006/relationships/image" Target="../media/image65.jpeg"/><Relationship Id="rId1" Type="http://schemas.openxmlformats.org/officeDocument/2006/relationships/tags" Target="../tags/tag6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7.png"/><Relationship Id="rId1" Type="http://schemas.openxmlformats.org/officeDocument/2006/relationships/tags" Target="../tags/tag7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8.png"/><Relationship Id="rId1" Type="http://schemas.openxmlformats.org/officeDocument/2006/relationships/tags" Target="../tags/tag7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0.png"/><Relationship Id="rId3" Type="http://schemas.openxmlformats.org/officeDocument/2006/relationships/tags" Target="../tags/tag74.xml"/><Relationship Id="rId2" Type="http://schemas.openxmlformats.org/officeDocument/2006/relationships/image" Target="../media/image69.png"/><Relationship Id="rId1" Type="http://schemas.openxmlformats.org/officeDocument/2006/relationships/tags" Target="../tags/tag7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image" Target="../media/image2.png"/><Relationship Id="rId3" Type="http://schemas.openxmlformats.org/officeDocument/2006/relationships/tags" Target="../tags/tag76.xml"/><Relationship Id="rId2" Type="http://schemas.openxmlformats.org/officeDocument/2006/relationships/image" Target="../media/image1.png"/><Relationship Id="rId16" Type="http://schemas.openxmlformats.org/officeDocument/2006/relationships/notesSlide" Target="../notesSlides/notesSlide18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71.png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8" Type="http://schemas.openxmlformats.org/officeDocument/2006/relationships/notesSlide" Target="../notesSlides/notesSlide2.xml"/><Relationship Id="rId47" Type="http://schemas.openxmlformats.org/officeDocument/2006/relationships/vmlDrawing" Target="../drawings/vmlDrawing1.vml"/><Relationship Id="rId46" Type="http://schemas.openxmlformats.org/officeDocument/2006/relationships/slideLayout" Target="../slideLayouts/slideLayout12.xml"/><Relationship Id="rId45" Type="http://schemas.openxmlformats.org/officeDocument/2006/relationships/image" Target="../media/image27.jpeg"/><Relationship Id="rId44" Type="http://schemas.openxmlformats.org/officeDocument/2006/relationships/image" Target="../media/image26.png"/><Relationship Id="rId43" Type="http://schemas.openxmlformats.org/officeDocument/2006/relationships/image" Target="../media/image25.emf"/><Relationship Id="rId42" Type="http://schemas.openxmlformats.org/officeDocument/2006/relationships/oleObject" Target="../embeddings/oleObject9.bin"/><Relationship Id="rId41" Type="http://schemas.openxmlformats.org/officeDocument/2006/relationships/tags" Target="../tags/tag25.xml"/><Relationship Id="rId40" Type="http://schemas.openxmlformats.org/officeDocument/2006/relationships/image" Target="../media/image24.png"/><Relationship Id="rId4" Type="http://schemas.openxmlformats.org/officeDocument/2006/relationships/image" Target="../media/image6.png"/><Relationship Id="rId39" Type="http://schemas.openxmlformats.org/officeDocument/2006/relationships/tags" Target="../tags/tag24.xml"/><Relationship Id="rId38" Type="http://schemas.openxmlformats.org/officeDocument/2006/relationships/image" Target="../media/image23.emf"/><Relationship Id="rId37" Type="http://schemas.openxmlformats.org/officeDocument/2006/relationships/oleObject" Target="../embeddings/oleObject8.bin"/><Relationship Id="rId36" Type="http://schemas.openxmlformats.org/officeDocument/2006/relationships/tags" Target="../tags/tag23.xml"/><Relationship Id="rId35" Type="http://schemas.openxmlformats.org/officeDocument/2006/relationships/image" Target="../media/image22.emf"/><Relationship Id="rId34" Type="http://schemas.openxmlformats.org/officeDocument/2006/relationships/oleObject" Target="../embeddings/oleObject7.bin"/><Relationship Id="rId33" Type="http://schemas.openxmlformats.org/officeDocument/2006/relationships/tags" Target="../tags/tag22.xml"/><Relationship Id="rId32" Type="http://schemas.openxmlformats.org/officeDocument/2006/relationships/image" Target="../media/image21.emf"/><Relationship Id="rId31" Type="http://schemas.openxmlformats.org/officeDocument/2006/relationships/oleObject" Target="../embeddings/oleObject6.bin"/><Relationship Id="rId30" Type="http://schemas.openxmlformats.org/officeDocument/2006/relationships/tags" Target="../tags/tag21.xml"/><Relationship Id="rId3" Type="http://schemas.openxmlformats.org/officeDocument/2006/relationships/image" Target="../media/image5.jpeg"/><Relationship Id="rId29" Type="http://schemas.openxmlformats.org/officeDocument/2006/relationships/image" Target="../media/image20.emf"/><Relationship Id="rId28" Type="http://schemas.openxmlformats.org/officeDocument/2006/relationships/oleObject" Target="../embeddings/oleObject5.bin"/><Relationship Id="rId27" Type="http://schemas.openxmlformats.org/officeDocument/2006/relationships/tags" Target="../tags/tag20.xml"/><Relationship Id="rId26" Type="http://schemas.openxmlformats.org/officeDocument/2006/relationships/image" Target="../media/image19.emf"/><Relationship Id="rId25" Type="http://schemas.openxmlformats.org/officeDocument/2006/relationships/oleObject" Target="../embeddings/oleObject4.bin"/><Relationship Id="rId24" Type="http://schemas.openxmlformats.org/officeDocument/2006/relationships/tags" Target="../tags/tag19.xml"/><Relationship Id="rId23" Type="http://schemas.openxmlformats.org/officeDocument/2006/relationships/image" Target="../media/image18.emf"/><Relationship Id="rId22" Type="http://schemas.openxmlformats.org/officeDocument/2006/relationships/oleObject" Target="../embeddings/oleObject3.bin"/><Relationship Id="rId21" Type="http://schemas.openxmlformats.org/officeDocument/2006/relationships/tags" Target="../tags/tag18.xml"/><Relationship Id="rId20" Type="http://schemas.openxmlformats.org/officeDocument/2006/relationships/image" Target="../media/image17.emf"/><Relationship Id="rId2" Type="http://schemas.openxmlformats.org/officeDocument/2006/relationships/tags" Target="../tags/tag14.xml"/><Relationship Id="rId19" Type="http://schemas.openxmlformats.org/officeDocument/2006/relationships/oleObject" Target="../embeddings/oleObject2.bin"/><Relationship Id="rId18" Type="http://schemas.openxmlformats.org/officeDocument/2006/relationships/tags" Target="../tags/tag17.xml"/><Relationship Id="rId17" Type="http://schemas.openxmlformats.org/officeDocument/2006/relationships/image" Target="../media/image16.emf"/><Relationship Id="rId16" Type="http://schemas.openxmlformats.org/officeDocument/2006/relationships/oleObject" Target="../embeddings/oleObject1.bin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jpeg"/><Relationship Id="rId10" Type="http://schemas.openxmlformats.org/officeDocument/2006/relationships/image" Target="../media/image12.jpeg"/><Relationship Id="rId1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image" Target="../media/image29.GIF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28.GIF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image" Target="../media/image30.png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../media/image34.png"/><Relationship Id="rId7" Type="http://schemas.openxmlformats.org/officeDocument/2006/relationships/tags" Target="../tags/tag40.xml"/><Relationship Id="rId6" Type="http://schemas.openxmlformats.org/officeDocument/2006/relationships/image" Target="../media/image33.png"/><Relationship Id="rId5" Type="http://schemas.openxmlformats.org/officeDocument/2006/relationships/tags" Target="../tags/tag39.xml"/><Relationship Id="rId4" Type="http://schemas.openxmlformats.org/officeDocument/2006/relationships/image" Target="../media/image32.png"/><Relationship Id="rId3" Type="http://schemas.openxmlformats.org/officeDocument/2006/relationships/tags" Target="../tags/tag38.xml"/><Relationship Id="rId2" Type="http://schemas.openxmlformats.org/officeDocument/2006/relationships/image" Target="../media/image31.pn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36.png"/><Relationship Id="rId11" Type="http://schemas.openxmlformats.org/officeDocument/2006/relationships/tags" Target="../tags/tag42.xml"/><Relationship Id="rId10" Type="http://schemas.openxmlformats.org/officeDocument/2006/relationships/image" Target="../media/image35.png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40.png"/><Relationship Id="rId7" Type="http://schemas.openxmlformats.org/officeDocument/2006/relationships/tags" Target="../tags/tag46.xml"/><Relationship Id="rId6" Type="http://schemas.openxmlformats.org/officeDocument/2006/relationships/image" Target="../media/image39.png"/><Relationship Id="rId5" Type="http://schemas.openxmlformats.org/officeDocument/2006/relationships/tags" Target="../tags/tag45.xml"/><Relationship Id="rId4" Type="http://schemas.openxmlformats.org/officeDocument/2006/relationships/image" Target="../media/image38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48.xml"/><Relationship Id="rId1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44.png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43.png"/><Relationship Id="rId3" Type="http://schemas.openxmlformats.org/officeDocument/2006/relationships/tags" Target="../tags/tag50.xml"/><Relationship Id="rId2" Type="http://schemas.openxmlformats.org/officeDocument/2006/relationships/image" Target="../media/image42.png"/><Relationship Id="rId1" Type="http://schemas.openxmlformats.org/officeDocument/2006/relationships/tags" Target="../tags/tag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3.xml"/><Relationship Id="rId1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65"/>
          <p:cNvSpPr txBox="1"/>
          <p:nvPr/>
        </p:nvSpPr>
        <p:spPr>
          <a:xfrm>
            <a:off x="5148997" y="4699576"/>
            <a:ext cx="17551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华文细黑" panose="02010600040101010101" pitchFamily="2" charset="-122"/>
              </a:rPr>
              <a:t>Yaolei Qi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华文细黑" panose="02010600040101010101" pitchFamily="2" charset="-122"/>
            </a:endParaRPr>
          </a:p>
        </p:txBody>
      </p:sp>
      <p:sp>
        <p:nvSpPr>
          <p:cNvPr id="70" name="TextBox 10"/>
          <p:cNvSpPr txBox="1"/>
          <p:nvPr/>
        </p:nvSpPr>
        <p:spPr>
          <a:xfrm>
            <a:off x="462292" y="2561964"/>
            <a:ext cx="11590655" cy="1198880"/>
          </a:xfrm>
          <a:prstGeom prst="rect">
            <a:avLst/>
          </a:prstGeom>
          <a:noFill/>
          <a:effectLst>
            <a:glow rad="63500">
              <a:schemeClr val="accent1">
                <a:alpha val="40000"/>
              </a:schemeClr>
            </a:glow>
            <a:outerShdw blurRad="50800" dist="635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charset="0"/>
                <a:ea typeface="方正大黑简体" panose="02010601030101010101" pitchFamily="2" charset="-122"/>
                <a:cs typeface="Times New Roman" panose="02020603050405020304" charset="0"/>
              </a:rPr>
              <a:t>Dynamic Snake </a:t>
            </a:r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charset="0"/>
                <a:ea typeface="方正大黑简体" panose="02010601030101010101" pitchFamily="2" charset="-122"/>
                <a:cs typeface="Times New Roman" panose="02020603050405020304" charset="0"/>
              </a:rPr>
              <a:t>Convolution </a:t>
            </a:r>
            <a:endParaRPr lang="en-US" altLang="zh-CN" sz="7200" b="1" dirty="0">
              <a:solidFill>
                <a:schemeClr val="bg1"/>
              </a:solidFill>
              <a:latin typeface="Times New Roman" panose="02020603050405020304" charset="0"/>
              <a:ea typeface="方正大黑简体" panose="02010601030101010101" pitchFamily="2" charset="-122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854315" y="1353820"/>
            <a:ext cx="3331845" cy="946150"/>
            <a:chOff x="12679" y="2117"/>
            <a:chExt cx="5247" cy="1490"/>
          </a:xfrm>
        </p:grpSpPr>
        <p:pic>
          <p:nvPicPr>
            <p:cNvPr id="7" name="图片 6" descr="校徽(彩)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2679" y="2117"/>
              <a:ext cx="1497" cy="1490"/>
            </a:xfrm>
            <a:prstGeom prst="rect">
              <a:avLst/>
            </a:prstGeom>
          </p:spPr>
        </p:pic>
        <p:pic>
          <p:nvPicPr>
            <p:cNvPr id="8" name="图片 7" descr="名字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586" y="2239"/>
              <a:ext cx="2600" cy="77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>
              <p:custDataLst>
                <p:tags r:id="rId5"/>
              </p:custDataLst>
            </p:nvPr>
          </p:nvSpPr>
          <p:spPr>
            <a:xfrm>
              <a:off x="14012" y="3100"/>
              <a:ext cx="3914" cy="447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p>
              <a:pPr algn="ctr"/>
              <a:r>
                <a:rPr lang="en-US" sz="1400" b="1" dirty="0">
                  <a:solidFill>
                    <a:schemeClr val="bg1"/>
                  </a:solidFill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SOUTHEAST UNIVERSITY</a:t>
              </a:r>
              <a:endParaRPr lang="en-US" sz="1400" b="1" dirty="0">
                <a:solidFill>
                  <a:schemeClr val="bg1"/>
                </a:solidFill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</p:grp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1095375" y="3761105"/>
            <a:ext cx="10201910" cy="37592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 algn="ctr"/>
            <a:r>
              <a:rPr lang="en-US" sz="2000" spc="100" dirty="0">
                <a:solidFill>
                  <a:schemeClr val="bg1"/>
                </a:solidFill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based on Topological Geometric Constraints for Tubular Structure Segmentation</a:t>
            </a:r>
            <a:endParaRPr lang="en-US" sz="2000" spc="100" dirty="0">
              <a:solidFill>
                <a:schemeClr val="bg1"/>
              </a:solidFill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934845" y="5553075"/>
            <a:ext cx="8712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i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华文细黑" panose="02010600040101010101" pitchFamily="2" charset="-122"/>
              </a:rPr>
              <a:t>Laboratory of Imaging Science and Technology,     LIST</a:t>
            </a:r>
            <a:endParaRPr lang="en-US" altLang="zh-CN" sz="1600" i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849755" y="5850255"/>
            <a:ext cx="8712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i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华文细黑" panose="02010600040101010101" pitchFamily="2" charset="-122"/>
              </a:rPr>
              <a:t>Southeaset University,     China</a:t>
            </a:r>
            <a:endParaRPr lang="en-US" altLang="zh-CN" sz="1600" i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4502150" y="5098415"/>
            <a:ext cx="3187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i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华文细黑" panose="02010600040101010101" pitchFamily="2" charset="-122"/>
              </a:rPr>
              <a:t>yaolei710@foxmail.com</a:t>
            </a:r>
            <a:endParaRPr lang="en-US" altLang="zh-CN" sz="1600" i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华文细黑" panose="02010600040101010101" pitchFamily="2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79835" y="5977890"/>
            <a:ext cx="789305" cy="880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692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Ⅱ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Dynamic Snake Convolution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150100" y="1144905"/>
            <a:ext cx="482282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spc="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1. </a:t>
            </a:r>
            <a:r>
              <a:rPr lang="en-US" altLang="zh-CN" sz="1600" b="1" spc="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</a:t>
            </a:r>
            <a:r>
              <a:rPr lang="en-US" altLang="zh-CN" sz="1600" spc="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ynamic </a:t>
            </a:r>
            <a:r>
              <a:rPr lang="en-US" altLang="zh-CN" sz="1600" b="1" spc="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sz="1600" spc="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nake </a:t>
            </a:r>
            <a:r>
              <a:rPr lang="en-US" altLang="zh-CN" sz="1600" b="1" spc="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lang="en-US" altLang="zh-CN" sz="1600" spc="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onvolution: </a:t>
            </a:r>
            <a:endParaRPr lang="en-US" altLang="zh-CN" sz="1600" spc="5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Dynamically adapt to the tubular structure</a:t>
            </a:r>
            <a:endParaRPr lang="en-US" altLang="zh-CN" sz="1600" spc="5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2.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ulti-view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eature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usion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trategy: 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Fuse Feature from multi perspective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3.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opological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ontinuity Constraint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Loss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: 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Use Persistent Homology to constrain continuity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 descr="DSCon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" y="948055"/>
            <a:ext cx="6706235" cy="27012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9615" y="4006850"/>
            <a:ext cx="4925060" cy="357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82015" y="4449445"/>
            <a:ext cx="4829175" cy="8350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47920" y="3271520"/>
            <a:ext cx="2295525" cy="3143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37895" y="5241925"/>
            <a:ext cx="4707890" cy="92519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17945" y="3735070"/>
            <a:ext cx="4826635" cy="2574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692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Ⅱ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Multi-view Feature Fusion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150100" y="1144905"/>
            <a:ext cx="482282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1.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ynamic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nake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onvolution: 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Dynamically adapt to the tubular structure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spc="50" dirty="0">
                <a:solidFill>
                  <a:schemeClr val="tx1"/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2. </a:t>
            </a:r>
            <a:r>
              <a:rPr lang="en-US" altLang="zh-CN" sz="1600" b="1" spc="50" dirty="0">
                <a:solidFill>
                  <a:schemeClr val="tx1"/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1600" spc="50" dirty="0">
                <a:solidFill>
                  <a:schemeClr val="tx1"/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ulti-view </a:t>
            </a:r>
            <a:r>
              <a:rPr lang="en-US" altLang="zh-CN" sz="1600" b="1" spc="50" dirty="0">
                <a:solidFill>
                  <a:schemeClr val="tx1"/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1600" spc="50" dirty="0">
                <a:solidFill>
                  <a:schemeClr val="tx1"/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eature </a:t>
            </a:r>
            <a:r>
              <a:rPr lang="en-US" altLang="zh-CN" sz="1600" b="1" spc="50" dirty="0">
                <a:solidFill>
                  <a:schemeClr val="tx1"/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1600" spc="50" dirty="0">
                <a:solidFill>
                  <a:schemeClr val="tx1"/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usion </a:t>
            </a:r>
            <a:r>
              <a:rPr lang="en-US" altLang="zh-CN" sz="1600" b="1" spc="50" dirty="0">
                <a:solidFill>
                  <a:schemeClr val="tx1"/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sz="1600" spc="50" dirty="0">
                <a:solidFill>
                  <a:schemeClr val="tx1"/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trategy: </a:t>
            </a:r>
            <a:endParaRPr lang="en-US" altLang="zh-CN" sz="1600" spc="50" dirty="0">
              <a:solidFill>
                <a:schemeClr val="tx1"/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50" dirty="0">
                <a:solidFill>
                  <a:schemeClr val="tx1"/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Fuse Feature from multi perspective</a:t>
            </a:r>
            <a:endParaRPr lang="en-US" altLang="zh-CN" sz="1600" spc="50" dirty="0">
              <a:solidFill>
                <a:schemeClr val="tx1"/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3.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opological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ontinuity Constraint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Loss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: 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uFillTx/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Use Persistent Homology to constrain continuity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uFillTx/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 descr="feature_fus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" y="1144905"/>
            <a:ext cx="6116955" cy="24676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7775" y="3912235"/>
            <a:ext cx="5105400" cy="876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3150" y="4845685"/>
            <a:ext cx="5657850" cy="857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10500" y="3978275"/>
            <a:ext cx="2476500" cy="135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692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Ⅱ </a:t>
            </a:r>
            <a:r>
              <a:rPr lang="en-US" altLang="zh-CN" sz="2800" b="1" spc="50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Persistent Homology</a:t>
            </a:r>
            <a:endParaRPr lang="en-US" altLang="zh-CN" sz="2800" b="1" spc="50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150100" y="1144905"/>
            <a:ext cx="482282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1.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ynamic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nake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onvolution: 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Dynamically adapt to the tubular structure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2.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ulti-view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eature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usion </a:t>
            </a:r>
            <a:r>
              <a:rPr lang="en-US" altLang="zh-CN" sz="1600" b="1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trategy: 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50" dirty="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Fuse Feature from multi perspective</a:t>
            </a:r>
            <a:endParaRPr lang="en-US" altLang="zh-CN" sz="1600" spc="50" dirty="0">
              <a:solidFill>
                <a:schemeClr val="bg1">
                  <a:lumMod val="6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spc="5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3. </a:t>
            </a:r>
            <a:r>
              <a:rPr lang="en-US" altLang="zh-CN" sz="1600" b="1" spc="5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  <a:r>
              <a:rPr lang="en-US" altLang="zh-CN" sz="1600" spc="5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opological </a:t>
            </a:r>
            <a:r>
              <a:rPr lang="en-US" altLang="zh-CN" sz="1600" b="1" spc="5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lang="en-US" altLang="zh-CN" sz="1600" spc="5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ontinuity Constraint</a:t>
            </a:r>
            <a:r>
              <a:rPr lang="en-US" altLang="zh-CN" sz="1600" b="1" spc="5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Loss</a:t>
            </a:r>
            <a:r>
              <a:rPr lang="en-US" altLang="zh-CN" sz="1600" spc="5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: </a:t>
            </a:r>
            <a:endParaRPr lang="en-US" altLang="zh-CN" sz="1600" spc="50" dirty="0"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50" dirty="0"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Use Persistent Homology to constrain continuity</a:t>
            </a:r>
            <a:endParaRPr lang="en-US" altLang="zh-CN" sz="1600" spc="50" dirty="0"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 descr="TCLoss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162050"/>
            <a:ext cx="3599180" cy="2366645"/>
          </a:xfrm>
          <a:prstGeom prst="rect">
            <a:avLst/>
          </a:prstGeom>
        </p:spPr>
      </p:pic>
      <p:pic>
        <p:nvPicPr>
          <p:cNvPr id="3" name="图片 2" descr="TCLoss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30" y="1238885"/>
            <a:ext cx="2597150" cy="2115820"/>
          </a:xfrm>
          <a:prstGeom prst="rect">
            <a:avLst/>
          </a:prstGeom>
        </p:spPr>
      </p:pic>
      <p:pic>
        <p:nvPicPr>
          <p:cNvPr id="101" name="图片 100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60220" y="4072255"/>
            <a:ext cx="3740150" cy="1922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760220" y="3629660"/>
            <a:ext cx="1276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Betti Data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4850" y="6099810"/>
            <a:ext cx="104197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[1]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Xiaoling Hu, Fuxin Li, Dimitris Samaras, et al. Topology preserving deep image segmentation. Advances in neural information processing systems, 32, 2019.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[2] Chi-Chong Wong and Chi-Man Vong. Persistent homology based graph convolution network for fine-grained 3d shape segmentation. In Proceedings of the IEEE/CVF International Conference on Computer Vision (ICCV), pages 7098–7107, Oct 2021.</a:t>
            </a:r>
            <a:endParaRPr lang="en-US" altLang="zh-CN" sz="120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29375" y="3696335"/>
            <a:ext cx="2953385" cy="11677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05830" y="5072380"/>
            <a:ext cx="3800475" cy="81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692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Ⅲ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Results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4520" y="732790"/>
            <a:ext cx="7567295" cy="6058535"/>
          </a:xfrm>
          <a:prstGeom prst="rect">
            <a:avLst/>
          </a:prstGeom>
        </p:spPr>
      </p:pic>
      <p:pic>
        <p:nvPicPr>
          <p:cNvPr id="109" name="图片 108"/>
          <p:cNvPicPr/>
          <p:nvPr/>
        </p:nvPicPr>
        <p:blipFill>
          <a:blip r:embed="rId3"/>
          <a:stretch>
            <a:fillRect/>
          </a:stretch>
        </p:blipFill>
        <p:spPr>
          <a:xfrm>
            <a:off x="8486140" y="930275"/>
            <a:ext cx="2786380" cy="26054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4"/>
          <a:stretch>
            <a:fillRect/>
          </a:stretch>
        </p:blipFill>
        <p:spPr>
          <a:xfrm>
            <a:off x="8486140" y="3784600"/>
            <a:ext cx="2786380" cy="2606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692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Ⅲ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Results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 descr="appendix_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4520" y="732790"/>
            <a:ext cx="7560945" cy="5996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65465" y="732790"/>
            <a:ext cx="3509645" cy="340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692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Ⅲ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Results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" y="1104900"/>
            <a:ext cx="10972800" cy="485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692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Ⅲ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Results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2450" y="2371725"/>
            <a:ext cx="11087100" cy="211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692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Ⅳ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Future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9420" y="1238250"/>
            <a:ext cx="7467600" cy="1943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2450" y="8699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u="sng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https://github.com/YaoleiQi/DSCNet</a:t>
            </a:r>
            <a:endParaRPr lang="zh-CN" altLang="en-US" u="sng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3174365"/>
            <a:ext cx="5658485" cy="3064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7854315" y="1353820"/>
            <a:ext cx="3331845" cy="946150"/>
            <a:chOff x="12679" y="2117"/>
            <a:chExt cx="5247" cy="1490"/>
          </a:xfrm>
        </p:grpSpPr>
        <p:pic>
          <p:nvPicPr>
            <p:cNvPr id="2" name="图片 1" descr="校徽(彩)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2679" y="2117"/>
              <a:ext cx="1497" cy="1490"/>
            </a:xfrm>
            <a:prstGeom prst="rect">
              <a:avLst/>
            </a:prstGeom>
          </p:spPr>
        </p:pic>
        <p:pic>
          <p:nvPicPr>
            <p:cNvPr id="8" name="图片 7" descr="名字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586" y="2239"/>
              <a:ext cx="2600" cy="77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>
              <p:custDataLst>
                <p:tags r:id="rId5"/>
              </p:custDataLst>
            </p:nvPr>
          </p:nvSpPr>
          <p:spPr>
            <a:xfrm>
              <a:off x="14012" y="3100"/>
              <a:ext cx="3914" cy="447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p>
              <a:pPr algn="ctr"/>
              <a:r>
                <a:rPr lang="en-US" sz="1400" b="1" dirty="0">
                  <a:solidFill>
                    <a:schemeClr val="bg1"/>
                  </a:solidFill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SOUTHEAST UNIVERSITY</a:t>
              </a:r>
              <a:endParaRPr lang="en-US" sz="1400" b="1" dirty="0">
                <a:solidFill>
                  <a:schemeClr val="bg1"/>
                </a:solidFill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</p:grp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8209702" y="3610199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24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8378607" y="3503236"/>
            <a:ext cx="17551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华文细黑" panose="02010600040101010101" pitchFamily="2" charset="-122"/>
              </a:rPr>
              <a:t>Yaolei Qi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8209702" y="4064224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24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8378825" y="3957320"/>
            <a:ext cx="2896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华文细黑" panose="02010600040101010101" pitchFamily="2" charset="-122"/>
              </a:rPr>
              <a:t>yaolei710@foxmail.com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华文细黑" panose="02010600040101010101" pitchFamily="2" charset="-122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8209702" y="4496024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24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8378825" y="4389120"/>
            <a:ext cx="2680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华文细黑" panose="02010600040101010101" pitchFamily="2" charset="-122"/>
              </a:rPr>
              <a:t>Wechat: 13082556710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8209702" y="5044664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24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8378825" y="4820920"/>
            <a:ext cx="2680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华文细黑" panose="02010600040101010101" pitchFamily="2" charset="-122"/>
              </a:rPr>
              <a:t>Github: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华文细黑" panose="02010600040101010101" pitchFamily="2" charset="-122"/>
              </a:rPr>
              <a:t>https://github.com/YaoleiQi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华文细黑" panose="02010600040101010101" pitchFamily="2" charset="-122"/>
            </a:endParaRPr>
          </a:p>
        </p:txBody>
      </p:sp>
      <p:pic>
        <p:nvPicPr>
          <p:cNvPr id="6" name="图片 5" descr="homepage (1)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7645" y="1978660"/>
            <a:ext cx="3487420" cy="3487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761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Ⅰ Background —— Tubular Structure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014720" y="1213485"/>
            <a:ext cx="5750560" cy="4368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Tubular structures in natural image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14720" y="1647825"/>
            <a:ext cx="5750560" cy="425513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 descr="10828780_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210" y="1726565"/>
            <a:ext cx="1315085" cy="131508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7523480" y="1741170"/>
            <a:ext cx="1315085" cy="1300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图片 40" descr="COD10K-NonCAM-5-Background-5-Vegetation-48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750" y="1741170"/>
            <a:ext cx="1314450" cy="1300480"/>
          </a:xfrm>
          <a:prstGeom prst="rect">
            <a:avLst/>
          </a:prstGeom>
        </p:spPr>
      </p:pic>
      <p:pic>
        <p:nvPicPr>
          <p:cNvPr id="42" name="图片 41" descr="COD10K-NonCAM-5-Background-5-Vegetation-48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9385" y="1733550"/>
            <a:ext cx="1301115" cy="1301115"/>
          </a:xfrm>
          <a:prstGeom prst="rect">
            <a:avLst/>
          </a:prstGeom>
        </p:spPr>
      </p:pic>
      <p:pic>
        <p:nvPicPr>
          <p:cNvPr id="43" name="图片 42" descr="COD10K-NonCAM-5-Background-5-Vegetation-46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210" y="3099435"/>
            <a:ext cx="1315720" cy="1317625"/>
          </a:xfrm>
          <a:prstGeom prst="rect">
            <a:avLst/>
          </a:prstGeom>
        </p:spPr>
      </p:pic>
      <p:pic>
        <p:nvPicPr>
          <p:cNvPr id="49" name="图片 48" descr="COD10K-CAM-2-Terrestrial-46-StickInsect-28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3480" y="3105150"/>
            <a:ext cx="1315085" cy="1318895"/>
          </a:xfrm>
          <a:prstGeom prst="rect">
            <a:avLst/>
          </a:prstGeom>
        </p:spPr>
      </p:pic>
      <p:pic>
        <p:nvPicPr>
          <p:cNvPr id="64" name="图片 63" descr="COD10K-NonCAM-5-Background-2-Ocean-34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1115" y="3107055"/>
            <a:ext cx="1315720" cy="1315720"/>
          </a:xfrm>
          <a:prstGeom prst="rect">
            <a:avLst/>
          </a:prstGeom>
        </p:spPr>
      </p:pic>
      <p:pic>
        <p:nvPicPr>
          <p:cNvPr id="65" name="图片 64" descr="COD10K-NonCAM-5-Background-5-Vegetation-46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9385" y="3107055"/>
            <a:ext cx="1297305" cy="1311275"/>
          </a:xfrm>
          <a:prstGeom prst="rect">
            <a:avLst/>
          </a:prstGeom>
        </p:spPr>
      </p:pic>
      <p:pic>
        <p:nvPicPr>
          <p:cNvPr id="66" name="图片 65" descr="COD10K-NonCAM-5-Background-5-Vegetation-48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5210" y="4487545"/>
            <a:ext cx="1315085" cy="1331595"/>
          </a:xfrm>
          <a:prstGeom prst="rect">
            <a:avLst/>
          </a:prstGeom>
        </p:spPr>
      </p:pic>
      <p:pic>
        <p:nvPicPr>
          <p:cNvPr id="68" name="图片 67" descr="COD10K-CAM-1-Aquatic-13-Pipefish-6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3480" y="4487545"/>
            <a:ext cx="1315720" cy="1327785"/>
          </a:xfrm>
          <a:prstGeom prst="rect">
            <a:avLst/>
          </a:prstGeom>
        </p:spPr>
      </p:pic>
      <p:pic>
        <p:nvPicPr>
          <p:cNvPr id="69" name="图片 68" descr="COD10K-CAM-2-Terrestrial-24-Caterpillar-15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2385" y="4490720"/>
            <a:ext cx="2706370" cy="1330325"/>
          </a:xfrm>
          <a:prstGeom prst="rect">
            <a:avLst/>
          </a:prstGeom>
        </p:spPr>
      </p:pic>
      <p:sp>
        <p:nvSpPr>
          <p:cNvPr id="60" name="矩形 59"/>
          <p:cNvSpPr/>
          <p:nvPr>
            <p:custDataLst>
              <p:tags r:id="rId14"/>
            </p:custDataLst>
          </p:nvPr>
        </p:nvSpPr>
        <p:spPr>
          <a:xfrm>
            <a:off x="259715" y="1213485"/>
            <a:ext cx="5671185" cy="4368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Tubular structures in medical image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59715" y="1647825"/>
            <a:ext cx="5671185" cy="425513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6" name="对象 25"/>
          <p:cNvGraphicFramePr/>
          <p:nvPr>
            <p:custDataLst>
              <p:tags r:id="rId15"/>
            </p:custDataLst>
          </p:nvPr>
        </p:nvGraphicFramePr>
        <p:xfrm>
          <a:off x="373380" y="1717040"/>
          <a:ext cx="1328420" cy="132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6" imgW="5948680" imgH="5928995" progId="Visio.Drawing.15">
                  <p:embed/>
                </p:oleObj>
              </mc:Choice>
              <mc:Fallback>
                <p:oleObj name="" r:id="rId16" imgW="5948680" imgH="5928995" progId="Visio.Drawing.15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73380" y="1717040"/>
                        <a:ext cx="1328420" cy="1324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/>
          <p:nvPr>
            <p:custDataLst>
              <p:tags r:id="rId18"/>
            </p:custDataLst>
          </p:nvPr>
        </p:nvGraphicFramePr>
        <p:xfrm>
          <a:off x="1752600" y="1716405"/>
          <a:ext cx="1329055" cy="1325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19" imgW="5948680" imgH="5928995" progId="Visio.Drawing.15">
                  <p:embed/>
                </p:oleObj>
              </mc:Choice>
              <mc:Fallback>
                <p:oleObj name="" r:id="rId19" imgW="5948680" imgH="5928995" progId="Visio.Drawing.15">
                  <p:embed/>
                  <p:pic>
                    <p:nvPicPr>
                      <p:cNvPr id="0" name="图片 3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52600" y="1716405"/>
                        <a:ext cx="1329055" cy="1325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/>
          <p:cNvSpPr/>
          <p:nvPr/>
        </p:nvSpPr>
        <p:spPr>
          <a:xfrm>
            <a:off x="2874645" y="1734185"/>
            <a:ext cx="142875" cy="1155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4" name="对象 33"/>
          <p:cNvGraphicFramePr/>
          <p:nvPr>
            <p:custDataLst>
              <p:tags r:id="rId21"/>
            </p:custDataLst>
          </p:nvPr>
        </p:nvGraphicFramePr>
        <p:xfrm>
          <a:off x="3133090" y="1716405"/>
          <a:ext cx="1329055" cy="1325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22" imgW="5948680" imgH="5928995" progId="Visio.Drawing.15">
                  <p:embed/>
                </p:oleObj>
              </mc:Choice>
              <mc:Fallback>
                <p:oleObj name="" r:id="rId22" imgW="5948680" imgH="5928995" progId="Visio.Drawing.15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133090" y="1716405"/>
                        <a:ext cx="1329055" cy="1325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/>
          <p:nvPr>
            <p:custDataLst>
              <p:tags r:id="rId24"/>
            </p:custDataLst>
          </p:nvPr>
        </p:nvGraphicFramePr>
        <p:xfrm>
          <a:off x="4512945" y="1717040"/>
          <a:ext cx="132334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25" imgW="5958205" imgH="5928995" progId="Visio.Drawing.15">
                  <p:embed/>
                </p:oleObj>
              </mc:Choice>
              <mc:Fallback>
                <p:oleObj name="" r:id="rId25" imgW="5958205" imgH="5928995" progId="Visio.Drawing.15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512945" y="1717040"/>
                        <a:ext cx="1323340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/>
          <p:nvPr>
            <p:custDataLst>
              <p:tags r:id="rId27"/>
            </p:custDataLst>
          </p:nvPr>
        </p:nvGraphicFramePr>
        <p:xfrm>
          <a:off x="372745" y="3104515"/>
          <a:ext cx="1329055" cy="1325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" name="" r:id="rId28" imgW="5948680" imgH="5928995" progId="Visio.Drawing.15">
                  <p:embed/>
                </p:oleObj>
              </mc:Choice>
              <mc:Fallback>
                <p:oleObj name="" r:id="rId28" imgW="5948680" imgH="5928995" progId="Visio.Drawing.15">
                  <p:embed/>
                  <p:pic>
                    <p:nvPicPr>
                      <p:cNvPr id="0" name="图片 44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72745" y="3104515"/>
                        <a:ext cx="1329055" cy="1325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/>
          <p:nvPr>
            <p:custDataLst>
              <p:tags r:id="rId30"/>
            </p:custDataLst>
          </p:nvPr>
        </p:nvGraphicFramePr>
        <p:xfrm>
          <a:off x="1752600" y="3107055"/>
          <a:ext cx="1328420" cy="132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" name="" r:id="rId31" imgW="5958205" imgH="5928995" progId="Visio.Drawing.15">
                  <p:embed/>
                </p:oleObj>
              </mc:Choice>
              <mc:Fallback>
                <p:oleObj name="" r:id="rId31" imgW="5958205" imgH="5928995" progId="Visio.Drawing.15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752600" y="3107055"/>
                        <a:ext cx="1328420" cy="1322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/>
          <p:nvPr>
            <p:custDataLst>
              <p:tags r:id="rId33"/>
            </p:custDataLst>
          </p:nvPr>
        </p:nvGraphicFramePr>
        <p:xfrm>
          <a:off x="3132455" y="3104515"/>
          <a:ext cx="1313815" cy="1318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" r:id="rId34" imgW="5948680" imgH="5928995" progId="Visio.Drawing.15">
                  <p:embed/>
                </p:oleObj>
              </mc:Choice>
              <mc:Fallback>
                <p:oleObj name="" r:id="rId34" imgW="5948680" imgH="5928995" progId="Visio.Drawing.15">
                  <p:embed/>
                  <p:pic>
                    <p:nvPicPr>
                      <p:cNvPr id="0" name="图片 5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132455" y="3104515"/>
                        <a:ext cx="1313815" cy="1318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/>
          <p:nvPr>
            <p:custDataLst>
              <p:tags r:id="rId36"/>
            </p:custDataLst>
          </p:nvPr>
        </p:nvGraphicFramePr>
        <p:xfrm>
          <a:off x="4511675" y="3104515"/>
          <a:ext cx="1313815" cy="131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37" imgW="5918835" imgH="5928995" progId="Visio.Drawing.15">
                  <p:embed/>
                </p:oleObj>
              </mc:Choice>
              <mc:Fallback>
                <p:oleObj name="" r:id="rId37" imgW="5918835" imgH="5928995" progId="Visio.Drawing.15">
                  <p:embed/>
                  <p:pic>
                    <p:nvPicPr>
                      <p:cNvPr id="0" name="图片 52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511675" y="3104515"/>
                        <a:ext cx="1313815" cy="131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图片 53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372745" y="4491990"/>
            <a:ext cx="1329055" cy="1318260"/>
          </a:xfrm>
          <a:prstGeom prst="rect">
            <a:avLst/>
          </a:prstGeom>
        </p:spPr>
      </p:pic>
      <p:graphicFrame>
        <p:nvGraphicFramePr>
          <p:cNvPr id="55" name="对象 54"/>
          <p:cNvGraphicFramePr/>
          <p:nvPr>
            <p:custDataLst>
              <p:tags r:id="rId41"/>
            </p:custDataLst>
          </p:nvPr>
        </p:nvGraphicFramePr>
        <p:xfrm>
          <a:off x="1751965" y="4460875"/>
          <a:ext cx="1329055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42" imgW="20794980" imgH="21768435" progId="Visio.Drawing.15">
                  <p:embed/>
                </p:oleObj>
              </mc:Choice>
              <mc:Fallback>
                <p:oleObj name="" r:id="rId42" imgW="20794980" imgH="21768435" progId="Visio.Drawing.15">
                  <p:embed/>
                  <p:pic>
                    <p:nvPicPr>
                      <p:cNvPr id="0" name="图片 55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751965" y="4460875"/>
                        <a:ext cx="1329055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" name="图片 101"/>
          <p:cNvPicPr/>
          <p:nvPr/>
        </p:nvPicPr>
        <p:blipFill>
          <a:blip r:embed="rId44"/>
          <a:stretch>
            <a:fillRect/>
          </a:stretch>
        </p:blipFill>
        <p:spPr>
          <a:xfrm>
            <a:off x="3131820" y="4497070"/>
            <a:ext cx="1318895" cy="1311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5"/>
          <a:stretch>
            <a:fillRect/>
          </a:stretch>
        </p:blipFill>
        <p:spPr>
          <a:xfrm>
            <a:off x="4519930" y="4491990"/>
            <a:ext cx="1308735" cy="13188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761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Ⅰ Importance —— Segmentation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3585" y="990600"/>
            <a:ext cx="3162300" cy="2247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4180205" y="1177290"/>
            <a:ext cx="3241675" cy="756920"/>
            <a:chOff x="6657" y="1562"/>
            <a:chExt cx="5105" cy="1192"/>
          </a:xfrm>
        </p:grpSpPr>
        <p:sp>
          <p:nvSpPr>
            <p:cNvPr id="22" name="矩形 21"/>
            <p:cNvSpPr/>
            <p:nvPr>
              <p:custDataLst>
                <p:tags r:id="rId3"/>
              </p:custDataLst>
            </p:nvPr>
          </p:nvSpPr>
          <p:spPr>
            <a:xfrm>
              <a:off x="6657" y="1574"/>
              <a:ext cx="5104" cy="1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TextBox 55"/>
            <p:cNvSpPr txBox="1"/>
            <p:nvPr>
              <p:custDataLst>
                <p:tags r:id="rId4"/>
              </p:custDataLst>
            </p:nvPr>
          </p:nvSpPr>
          <p:spPr>
            <a:xfrm>
              <a:off x="6698" y="1562"/>
              <a:ext cx="5064" cy="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000" b="1" spc="100" dirty="0">
                  <a:solidFill>
                    <a:schemeClr val="bg1"/>
                  </a:solidFill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Coronary Artery Disease</a:t>
              </a:r>
              <a:endParaRPr lang="en-US" altLang="zh-CN" sz="2000" b="1" spc="100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7" name="TextBox 55"/>
            <p:cNvSpPr txBox="1"/>
            <p:nvPr>
              <p:custDataLst>
                <p:tags r:id="rId5"/>
              </p:custDataLst>
            </p:nvPr>
          </p:nvSpPr>
          <p:spPr>
            <a:xfrm>
              <a:off x="7238" y="2190"/>
              <a:ext cx="373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b="1" dirty="0">
                  <a:solidFill>
                    <a:srgbClr val="FFFF00"/>
                  </a:solidFill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Number one in lethality</a:t>
              </a:r>
              <a:endParaRPr lang="en-US" altLang="zh-CN" sz="1600" b="1" dirty="0">
                <a:solidFill>
                  <a:srgbClr val="FFFF00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06" name="图片 105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77225" y="991870"/>
            <a:ext cx="3162935" cy="2247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4633595" y="2265680"/>
            <a:ext cx="3296920" cy="753745"/>
            <a:chOff x="7371" y="3347"/>
            <a:chExt cx="5192" cy="1187"/>
          </a:xfrm>
        </p:grpSpPr>
        <p:sp>
          <p:nvSpPr>
            <p:cNvPr id="23" name="矩形 22"/>
            <p:cNvSpPr/>
            <p:nvPr>
              <p:custDataLst>
                <p:tags r:id="rId8"/>
              </p:custDataLst>
            </p:nvPr>
          </p:nvSpPr>
          <p:spPr>
            <a:xfrm>
              <a:off x="7371" y="3354"/>
              <a:ext cx="5192" cy="11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TextBox 55"/>
            <p:cNvSpPr txBox="1"/>
            <p:nvPr>
              <p:custDataLst>
                <p:tags r:id="rId9"/>
              </p:custDataLst>
            </p:nvPr>
          </p:nvSpPr>
          <p:spPr>
            <a:xfrm>
              <a:off x="7372" y="3347"/>
              <a:ext cx="5190" cy="5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000" b="1" spc="100" dirty="0">
                  <a:solidFill>
                    <a:schemeClr val="bg1"/>
                  </a:solidFill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Coronary Artery Stenosis</a:t>
              </a:r>
              <a:endParaRPr lang="en-US" altLang="zh-CN" sz="2000" b="1" spc="100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1" name="TextBox 55"/>
            <p:cNvSpPr txBox="1"/>
            <p:nvPr>
              <p:custDataLst>
                <p:tags r:id="rId10"/>
              </p:custDataLst>
            </p:nvPr>
          </p:nvSpPr>
          <p:spPr>
            <a:xfrm>
              <a:off x="8149" y="3937"/>
              <a:ext cx="373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b="1" dirty="0">
                  <a:solidFill>
                    <a:srgbClr val="FFFF00"/>
                  </a:solidFill>
                  <a:latin typeface="Times New Roman" panose="02020603050405020304" charset="0"/>
                  <a:ea typeface="明兰" panose="02010600030101010101" pitchFamily="2" charset="-122"/>
                  <a:cs typeface="Times New Roman" panose="02020603050405020304" charset="0"/>
                </a:rPr>
                <a:t>Compress blood vessels</a:t>
              </a:r>
              <a:endParaRPr lang="en-US" altLang="zh-CN" sz="1600" b="1" dirty="0">
                <a:solidFill>
                  <a:srgbClr val="FFFF00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29" name="图片 28" descr="FFR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3585" y="3713480"/>
            <a:ext cx="5812790" cy="28219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743585" y="3376295"/>
            <a:ext cx="23450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CT-FFR </a:t>
            </a: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Ko JACC 2017</a:t>
            </a: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4"/>
            </p:custDataLst>
          </p:nvPr>
        </p:nvSpPr>
        <p:spPr>
          <a:xfrm>
            <a:off x="6865620" y="4041775"/>
            <a:ext cx="48660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CT-FFR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can detect stenosis non-invasively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CT-FFR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depends on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omputational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luid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ynamics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CFD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relies on 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well-delineated coronary lumen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761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Ⅰ Challenge —— Segment Anything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5335" y="830580"/>
            <a:ext cx="2583180" cy="2620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10610" y="845185"/>
            <a:ext cx="2582545" cy="2582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45250" y="868680"/>
            <a:ext cx="2569210" cy="2559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2955" y="3467100"/>
            <a:ext cx="2536825" cy="24504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633470" y="3526155"/>
            <a:ext cx="2535555" cy="23609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82715" y="3526155"/>
            <a:ext cx="2484120" cy="2382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761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Ⅰ Challenge —— The inaccurate results 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图片 1" descr="22529065_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615" y="951865"/>
            <a:ext cx="2572385" cy="2572385"/>
          </a:xfrm>
          <a:prstGeom prst="rect">
            <a:avLst/>
          </a:prstGeom>
        </p:spPr>
      </p:pic>
      <p:pic>
        <p:nvPicPr>
          <p:cNvPr id="3" name="图片 2" descr="22529065_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34288" b="66107"/>
          <a:stretch>
            <a:fillRect/>
          </a:stretch>
        </p:blipFill>
        <p:spPr>
          <a:xfrm>
            <a:off x="3929380" y="951865"/>
            <a:ext cx="4988560" cy="2573020"/>
          </a:xfrm>
          <a:prstGeom prst="rect">
            <a:avLst/>
          </a:prstGeom>
          <a:ln w="28575" cmpd="sng">
            <a:solidFill>
              <a:srgbClr val="FFFF00"/>
            </a:solidFill>
            <a:prstDash val="solid"/>
          </a:ln>
        </p:spPr>
      </p:pic>
      <p:sp>
        <p:nvSpPr>
          <p:cNvPr id="4" name="矩形 3"/>
          <p:cNvSpPr/>
          <p:nvPr/>
        </p:nvSpPr>
        <p:spPr>
          <a:xfrm>
            <a:off x="1638935" y="937895"/>
            <a:ext cx="1790700" cy="86677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8515" y="3635375"/>
            <a:ext cx="2629535" cy="25876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85190" y="6156325"/>
            <a:ext cx="24587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Groundtruth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62705" y="3635375"/>
            <a:ext cx="2553970" cy="25876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16040" y="3644900"/>
            <a:ext cx="2546985" cy="257810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3929380" y="6156325"/>
            <a:ext cx="24587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DCU-Net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6457950" y="6156325"/>
            <a:ext cx="24587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our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DSCNet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761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Ⅰ Challenges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2" name="图片 11" descr="22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1166495"/>
            <a:ext cx="10465435" cy="433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761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Ⅰ Motivation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5520" y="1004570"/>
            <a:ext cx="4305935" cy="2341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86045" y="1518920"/>
            <a:ext cx="5667375" cy="145732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876935" y="871220"/>
            <a:ext cx="23450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DCN </a:t>
            </a: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Dai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ICCV 2017</a:t>
            </a: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5325" y="3429000"/>
            <a:ext cx="10687050" cy="268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761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Ⅰ Motivation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9" name="图片 8" descr="rebuttal_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1086485"/>
            <a:ext cx="11049000" cy="37382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63625" y="5006975"/>
            <a:ext cx="962914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Wandering outside the target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457200"/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1.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Since the 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&lt;offset&gt;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is not constrained, which is learned completely freely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457200"/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2. Due to the special features of the tubular structure, such as: </a:t>
            </a:r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‘thin’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, </a:t>
            </a:r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‘wide distribution’...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9420" y="96520"/>
            <a:ext cx="692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</a:rPr>
              <a:t>Ⅱ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D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SCNet</a:t>
            </a:r>
            <a:endParaRPr lang="en-US" sz="2800" b="1" dirty="0">
              <a:solidFill>
                <a:schemeClr val="bg1"/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7" name="图片 6" descr="framework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1225"/>
            <a:ext cx="12192000" cy="516826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81025" y="6165215"/>
            <a:ext cx="55149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原文链接</a:t>
            </a:r>
            <a:r>
              <a:rPr lang="en-US" altLang="zh-CN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https://arxiv.org/abs/2307.08388</a:t>
            </a:r>
            <a:endParaRPr lang="en-US" altLang="zh-CN" sz="1600" u="sng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知乎解析</a:t>
            </a:r>
            <a:r>
              <a:rPr lang="en-US" altLang="zh-CN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明兰" panose="02010600030101010101" pitchFamily="2" charset="-122"/>
                <a:cs typeface="Times New Roman" panose="02020603050405020304" charset="0"/>
                <a:sym typeface="+mn-ea"/>
              </a:rPr>
              <a:t> https://zhuanlan.zhihu.com/p/644206121</a:t>
            </a:r>
            <a:endParaRPr lang="en-US" altLang="zh-CN" sz="1600" u="sng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明兰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  <p:tag name="KSO_WM_UNIT_PLACING_PICTURE_USER_VIEWPORT" val="{&quot;height&quot;:3735,&quot;width&quot;:4980}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  <p:tag name="KSO_WM_UNIT_PLACING_PICTURE_USER_VIEWPORT" val="{&quot;height&quot;:4052,&quot;width&quot;:7856}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ISPRING_ULTRA_SCORM_COURSE_ID" val="7FB5A0DB-E7EE-4F0C-8ED6-21BFD024E4E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lQy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ZUMt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2VDL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DZUMt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DZUMt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NlQy0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NlQy0ibbXtbYAAAAGUAAAAcAAAAdW5pdmVyc2FsL2xvY2FsX3NldHRpbmdzLnhtbA3KOw6DMAwA0J1TWN5bYOtAYGNkAQ5gBQsh+YNIhMrtyfaG1w1/Fbj5SodbwPbbILBF3w7bA67L+PkhpEy2kbhxQHOEoa868Ugyc84lJjiFHr4W1oLME2mZ0VXZsO6rF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ZUMtIYv5fY8oIAADwPQAAKQAAAHVuaXZlcnNhbC9za2luX2N1c3RvbWl6YXRpb25fc2V0dGluZ3MueG1s7Rtrb6PK9fv9FSNXV7qVqviBX6m8rjCME7QO9jUk2W1VWdhMYhRgfGHsXV/5Q39Nf1h/Sc8MEINjO5CklbYlbFbLmfOa85zhaHvhk+Mr65BRz/ndYg71DcKY4z+G/Z8Q6i2oS4NJQELCwuoecu/4Nv2m+Q+UwwAaMsu3rcBW+GrYr6Gh+EHdjtxVu/DWHDQbqNPEDdxFKm4psHYpqZeSAmtqo670qgcsIr4BWRCfHefaq2ZWXxJofkgCpvk2+d6XstjppewOrgLLdgAv7Leb/NklUndqkz+oWW91WnjXkCVJaiOlpdbV2q7TuezIdYRrzVZN2g26DakhoXqrVb9s7+qdRkuCt+FlG7g08WUbNTvNZkPdNXADqJEsD9SGsutIl/W6DNJw91LZDYeDTq2G6vW61FR3rbY0HNQQYEvAQ5a63ICSKg2k9k4eyPWuhIbKcDBs7rCK20oLdRu4XavtmoOBVKvtjbvfXdpce2ju7STmfIXhURccXeWxVT0SXL3FOggA2STeyrUYQb7lkU+VBfU84lfimBTxm2AkqmShERDAnL4vQtpnIuDRLwu62v6xVxUrCZpQJZ0LaThy7E+V+Zox6l8sqM+A1YVPA89yK/0/ROESbyYPJd2QoAjdg7Uge3Ed8ZOXLJYFIQzPOSIw8MrytyP6SC/m1uLpMaBr386l5nK7IoHr+E+AXbvsKPisINcJmcaIl9EPd/mTn2wF/gwJV6+N+ZOL0rXmxE0k1sRPAbq9yNctckC6cUKHCVK5zp9zpCvrkWQd0JX5c57GBylZr3X48zoRI98ZoEs84xtn0V1rS4KskKhCnqWiq/WqaDytAvrIjZ2le93Rz3QuhYLjP3INa/zJRcQ3yAXm8lJsNrF/9QAxfj2sJT0PpIBz08UlBgmWk8FMGd9MZP3rbDS+Gs8G2lWlr0RZiXha/tJod7/XW22oXDFdTk7GjTwaZXkhwaxVy8dLN6fj0QwY4tFMx1/MSp//XZh0fGuONB1X+vE/CjOYTPFdpc//zkN6O51i3ZwZI03FM82Y6WNT2GWETaxW+l/pGi2tDUGMoo1DviG2JAjKsxMQFLqOLRZ4yXb8NckhTx3fyJo+m2LDnGqKqY31St+gQbD9k+BsrdkSgmdphch2QmvuEluIhRAR66t0h4I/bOkAJvUsx7/II30q32v61cwcj0fGDOtqAqn0sW8jNbC4pOKMprKBp8AjsKB1v418JqJPcECy6xZmcq1dXY/g1+SKXDuPSxd+2Ru0mWBwyYT4OQghcPAUos4w7sdTldsQBCILraww/EYDOxM0adfl4K3pyhhCUzFT/E3OJuENjnf8BYQOWbAc/G6wYchXeDYYf4EYh9wcFyQaf4aU/FyQ6Cs2IIewkYNMl++0K5lnBE/DJEGSHFxYPN7dLbIWC6Dj1tw4dB0ChFsY0kRkY3hRWJKBf70FR2ry6ES2R4zB2OLt0dkQUCWwoc3lkAVlSMEqj65fb7W/zoayNsLqDMJNHd/PTFEluVDP2iKfMmTZG8tfEDQnC2sNmbCFNduxxRr3vFDht7XzO7JYXH9+jkuXruIvP79BpUzBO6IZnJdBGBxTVuw16dxs8Q7eqAiP9ZNa5DHAm1UwFKzLU238MS4KHW/tRlX6Ixz1rFxRZ72qx/vtld9t/wFljKgEDzSoaAOHFiLC0Il5y4Hm6RYi1PQhiIsvi1Dw+aW0EAN9HPPQKXoHmzuwXEaRO7BoMRb3eGBoJhy27smc3z5yEItcjbx23N/8jugSuJM/p+qcPFA4L7nE2kQHGehdwv15vJw6KmVai6mZI1BcB56PUVABV9fx+B0qH9vbG5yYIuoGmf3c07Vri+x2nSfREcDOa4+8PIc9BNQTUNcKk7iOmtJf3qlItMVpJHdS7ADxnKC5fZXKz3d5zMDyVLmeKbKuYH6j4Pns5qeD7OA2GZnGbCQPOAdIE89iiyV04Qd+z8vPK7oRqHgoA7948waxgsXyX//4Z342B/pEUBRD/1yUDyQ/r5r4md/fdMpI+PccfEx5kCUVLzkJ4wtVQpr/fmVqEKAfcmWxorbkUY9/4solGlIgdqNsmrJyfQNZYoikoOsAzoIFmdzI089Q+MRZv9K/sYInKJwmpW5RRsLyPDZZYR32V9w1cx2fFCR/dyfimze1yUxWVXH3hxx1ncVT1H5tuMDEn/mQSx+L8FOuZR2q8wFLYjusOE/R3JKqBSUhet8XhM3RXvcM2H9QcS2o4SzzfcZnAXUn/MvWy0+5gMA/xEEY91nAr/TJWxojXNJvse/6D5YbAloadIg6AR0m/LAYs8zCDrGnPHfsNN8Ycoh4R13oC0q0nRTrLPyQSlEG4stvWsAz7IXmcM2Kl1Kq74GH+Dr5zl7gp4CH+AbvKWO4173U6XApTZp8jhtYQRqex3eAQ3xRpWKc5C2LwzUY8c+yYWojMSCL6VGb9EVvNB2PxOnMYWmFqyc07vnPx5cbTjPfim2HfOyQWdiHb/V8/PaYw1xyOrjFPiAF06YW78cyIMY5lgLR+ODQGBEUse2KfKrARcRaLHmlDyso5vGpws0ZTWhO0a2SesbLWYpSaHOe1BP1XJTzQiJ9XsWLiaJRsp8n6lVf2KlXPeehXsz2tAP9tTcnAYYYcKDKxR7KAtPoy+RT2J04kR7QnVhNM2BL4O3DHSnJhBQgE1jiWJVkS/SSXoezJXNcsiFJqUoBUsY5v/9eCNlxPrhlNiIPLB3eMaRwFsS1bh+L2RqYgp+kEjeytJCDlYJJx6x5KHZ/pFolzWev45F2lJRpHu7pCk3ZgderR0QB7inr96rpNgs16siU9ezoNZrcltPWctpaTlvLaesPM239qRy3luPWctxajlvLcWs5bi3HreW4tRy3luPWctxajlvLcWs5bi3HreW4tRy3/iDj1j3q/8+0dU9UDlv/N4etOeaYHz5tzUH4w45bo/AsPG2NyMpha6Fh67Gp6cdPW093nY8dtqa0+i9MWw9hQAr8Tv6n7n8DUEsDBBQAAgAIANtQy0gugG8OhCsAAGRrAAAXAAAAdW5pdmVyc2FsL3VuaXZlcnNhbC5wbmftfQk0lO3/dwpJCnnIFEaJnpIwKmSPqCx5kn03RAlNU9YZE8qSyShPRhEtjyTrlPWxjMIM0Uxa7FlmkixjGjJjmeWdaVXx+7/nvO857++8R+fEcc99X9f3+n6++3Xd30mwtjJbJ7xJeMWKFesOHzI5tmIFP2jFipVXhAS5V14Omf/L/cUHPWZ2YEUhQWaE+we/r5Gl0YoVGNRapqcA9+81Zw45QlesWF/P+8+HD3rgvWLFqdnDJkbHQ90obwPyYB2OBh+rldwvqBp+SBHe1LD9mu9W2tXYh6HpL6X+7tz6x71G4S2SpX4KDpfbhPr+8bqz6bJi9x7R7m4naExZgmV+a//YR3eIb8gJust8/hjzRMGU9plDkb7tfRrzN4naHY79pScIxnGN+PSg2rCZUXts+MwkGgubmr2kCnuSs0mtbsUqkYU/6m5t8qs08f7jqu0uA7lTnJkOBKtDB259YMMW8Z9v5P5w8ZIHJdIhEt7V9G7/AyIjm36/oyCqaTeJfKe8L3zsFPCdYi5S/aWOoLTHBb4FPybioprU5C53pIc+peIlJsLouho/j4I8LQ9CxrnBaAeNYguMf51D7cy04Nb6UL9323Bg9DbQrx9iRYRA2wLtsypm75zDRv4ZVqvX/9PnhAvyxslbmn4mSdrDQ3pVtIhD3JOd168/+2VMIRA/IFrk11XEqss3XTgvnX/Nvln5Zz78NsHt13Xo2k/Z9f5FNcEz9HIs/OOdlTtvr6Q9lo9UaiDG6j35W974VbeAr+g+/CErwNcHo+Z9B7LYI1nrg2qmU2+kCz+4IAw7KkDyNWYim+iCRrHyCleUEltn5hlrE4d7oYSv0z+vQzDxiLTa3AvCD+qahRuI8aeJYt5CoJd+j5qQjESR72xArEvDfr7JTuCR3gEuvWLeC9ZgfcLDfyU5WNKaT1LM2++Aj+WfiS0z81WTpEpG71ewDDU8Lt/nLcNZsokuogPiB0aLLmDPM5HTlh69hbwbokUsH+Sv8YEAghRjv/Ok7g9LgeOGAmU7kymSwd5C+vzABTz8G9B5s67ClXcDP+CmtaPEMxKoT1jkh9AG5Pj1z+A016tWf3z63JfJmSQ798+1P+9wDx/JfuyO6unRTmJpEl5N+MKBLRLl4J6Odo7+9DSUAZ9gBzrr4PPq/uQSLbwI0eO3DsFHbbL26zI/1scxqof1qHOwyebt/do+/PyQ+fk+Rm3I2+dzY5D5Od0WBH4mJyty7oQFk/HaTOf+2z42a/wxsXYs2YacpBcLZZSXByfZRLXtlG96cfHZTWspNM3O48dcdIsHWxviDyP4AeptQVkqnX5PnmQbmSKDhkPfXTULJLAaJI5WT5V2SkLS5RXk7MdHHVbLjCFUi7JZCJcYUckK6hIL8N7uJ76zpI40O5yF6BikUYW2bEXGo8xjkEOHuyeQ5y+c4Q336mxOU64soMtJumglI3sBQAI/AJLXEfevUndywOjXUh74USMgzebmD2OQ9LTuedcMYVBSjb1pmT4urw65JCGuAb4Nc3DV7rBUnZ2FPmamPTteykHf64EeTau7CZzI56qJxE7/A44uOOcoz+/K0mT1r6kIiLQJiGDS0tE1JdYKbARLDhDs7b1XGuG+hLQ0WTU4iRVHrnqudbT6zokIDpKeY180mK1I6+yOiChB35BZC3pUquYmMGG+hDxlJnROqibuQqGwex6t393dokXS0+g22xwyfjTdrrrLt6q/LL0hHT4R1i4LzVJeQmI1tBOt71KqQz+1mYmK6zcgerK8XWOlVNL8+PCT/Xh2yYhdctuB+CFEed+8V9gVCkSu5ypkojdi9J20ZNoSGHhQTZTd9j8SUXSyFnd3R+SHHDBJO7OrIZ5MIv6DC0N7HoKxunyzambnMER6jm1PAIXdwUkqwrMyN4VwRx57pyWZdmdll5unWeyA8ccnPyyU4Y0ogJJjoZHA8dtli898O3iOPM7VXY3j8j3K401iMCH9BfbvTw21+m0te7km6bWdYfKdNdf33tm1m1xQ94Mfr60QGVz99YgV9o64JAuIFn2yeoGR9BE8keZdKShpHdUtLATac+eR0t+NPtWS0t8FKKp7BPU474Jwq3XU6aJiBeOPW2YW2tPWOpGUXR23V+60duYzilU63n7xUQWyfGX9D/ulw4JwrVcUYAmBSfO8NrSJa11OKS+unKdyDAhc26VmLPCo5mmSyJO4gZgftj8KtErD4pFLjPADw4DF5cmQ8gnfZWsocOKBYZl959UtM2Kwn41r7OFUf65tfVCwuBI8uMXWquLaZpEldKtVrfnsOi46pT+sc6iy2o8Vlr4C+trz/T8DPyOdXc2i98R1uCNYH7v9i2TZlH72c27woXYjaqYviUqbcTNgXF0UGC3NsFkGgsOo3xxUDQkdKyg/hY64xRWkgajj8rXl5Ajd2g4BwCZLx3vNSp44Z58fLNPyHeh9pxjsOcNlaxp2pXP/WJe+l1mstcmfTxcunc8Ix0w5bv+A67W4rAP5WCqlRwOCpi/9ULmWC/Jg/8vDwbxRokW4fnYh8p7cYOB91j//HpDsfMiF7tWm+ycDsqcCy6O/i15rkGEyZm8jtEq41Z0rm9xQYAHr69QE+QFTR4+53hE+bcvl3cl1r0ryi1uxT0nadJmvfrUulUtj+x9Eys4zbyVnCCG10NDBSxvXIya3IyYJw776UzfqE1VrQ2mrNnrzApMF3BMBD+yORhbBKf5x9DBa60MPD93YtE+z1lGOOz9mcWaz4lAIJjluexZs8sMwkD0IdDuXy4XfP+1+6XVC1Vvh9d/IVMNGPZRXWBmDZfVga264NJooKx2n9TtoR4oB1QcT8Rs403d4olGLJ83vdEFMQLMi7A9tJIDtTXvpvVBigFvhr/EPN7ayNTLll1K/6hTZ4K2sZIfRIBUauEXODqXLN8YJtx6LorPO7XzgICjr3A/9QpLPJR+2pBQRM5z2dZQykeMCAFo4q/Mqhh1fpOpeBZTIT0tuHJ7by8I87A1M5OzeDoY4I4Pw5T3d8wL5xI2cpPnIoev2fdrD7e8CU9cUjaU9XnnUgPXJUitkYuiYJ/OaK2AReLmTYBQUlKxp/TYSBUL7vUDtTy9LA42M5+MDpmiA8nIMpUwrKN8Eb7J75WWhfV4vpbj2tvzNaGeCOFBdifBmoqhGnZRh42J/HrhTrF91MHSMfA3yH5hMqIKhkOdvi/PVz+kpe8EitI+Mlzlg9ygeiC9L3Pr08kxIBDFRyHxrg9+Tg72IjHsU4YSeVB2T7iPT7dtecAWkQLJi2+14fGSz1iKStjMGqRUSkWt2cT1G4S6lwmEiyU8H1F61LVVVxxGLNZXBwnYcYXJysS9e9H2AVvYoEEJG3M9VtCfk489jlbnXpnrNzZ08Qsd93FpG14D2FHjeTJVMnbV30MVngr+yrBNkLe5tcujMeFFMCRpeYkuib0gGU2PEy0vR1xu882uOZ19SwDyrzqhrnLFJKdXSj/57CJ/L+FjRbwO2NzgmAAqiV4rQklzvLSIwkkamEUHI6UqFND+EpycLlCyk6LTi7K5Qv6B2wPBp6iXMeiUvi/l4ecWnl4P7pt2D4/EVMMCzQxIOKFsBJ4HuQuSJGrhedKIQ9WkYDFcB1dHkGup2NUt/5VshVZIy3yeK/DyRBIFuf3BrqJ/Ozu4Il4Z595Jm23mNqyqn4zHi50ps380EWeCcrDEie7vJ7rUAv7Xq3bNe18pFtLtnUyWqQvPHNK2Q0N2oRBpFNSvtSF7d3uPyFjjGsbW7CCyGSxovshYCLbCf0jjDg8niKXlSJ3bZX0TryLdLFPt4iKF2JAXhTW+LDZrCcHiMwZvuA7HBFhYTXMfPwTJt8mha7Tp7SBljRQf9MLBWSJI5+0jDXoszerHztlFnuvvASuzNqQoZiYZnAIEZwhpf1toi3MJU3pUJJqp/FYvTgAdCoImOP16+eVg3bScfDFSpRw5Z5Qzdk/rdlBgmQ2pSrFEWAuHHb18C5BxAVogaxd7fa/Gq+8jw20CBuG+rSeu/IH8Pf7xN+7jHuPBvmRIvSZKOWDnalmeI4nn6xYVIvumD+rpz6yWlqxa3uLjMC+Gfdr64t3IJTeIzMkWdvA19UNcpKbbYStTp/K/v2UfJ8Uy+U/0eFeVdU0XFoUl6+K/3FfsM9G77UNrhplNNw23We3+YwM3PzmRLxn/xVJhpqDd83rhrFbIjf2ESOHBs1bCSahCWRR9M72e+32LnD3/Itwq66fNjG707r3vaCy4IeoylK14e9BI15zqzyzvPnFTrxnVdvcO3vm3F4+Ir5UcavqfQcVHKN5XD/uT6X3unqHGi/6+qzfXfyrc0wxx4Nxz/Ef5gk2zFiDHDUV/Jk/vn52H+XCSMcBmpbq4/xidZcXdBFPYG+IP5C0ZYPAy7TkjX3cWNs5QfLh7IVNytvBZ39zMzF49kFiVhYSD4X0BCQeXLz8WUKQPOVH0Qhx4EjJy2R0x/hBowoPpvLkQ9WdfAOAs7imcEw1BB8MXjXYKlh1vY0PV6MEovmJch8CQlZdNXAduyaAxKsHTLDB/dkdJxeHvR0x2DvS8NYUVrQRclnwovVDC1M4GTXpqxzYV15EjpeOp5npKavHq0ErwgnuNGRo3b6JEWXnrEzGE1+d8M0tML8vXb7JKfcBlYv+mupyMcM/cjaBITpPMDqHBqhKj+cGHUGTL70mZu3KZx8Scl8/QISqaN5hXJwQiOMb6ZYbj06r56zTBJrr4Z71HJU7Pz/DEfPwAaK16+5gY/gBGkGYtOFVK/KP2Lwm5pcoiT45oC3NzwgX2fIv+MuEA7dn5hAabi9ZciS0XWk8Y5uHV1iclKA4uViJMxGgTV7wWjugxB/i8+vt7c/KL0gV8N0xdb8TXesPUh2EoS84avf70B9O1Z419rI2pIvu+XeeakwOJYUP512e8uxWrVgud+sfwXvl/+bAptr2vb2+oWZdp/S36lv9G0aOT49fLnsBF0uAZjF/xdRrXXLXjuV1/6/fKLktiTTna2711sadXhbl8rTfKfGf594oUmq34BPTzb/2zbNM6p67tuvd/zg4mLmO1v9PCiZEfbG1DbxqnRMJ+vNyxg4iIW+9tlnhtTTnm92d/nh8N5dWHBc9HLoC6D+n8EqilRnpybk7m/wdcCWa7PTZM4s8Vs2ETlcGBSYlGQLLaWpQCcPTSaVlEkCv9g7EtVhepRaLr0TjA1IySMqcomqcqRNHAU7aAyuS7acKSUN4Jt8Lde3Yz2ZuTwm6lnP7J+Tx4HPkh6wyZTsqoHP+Ug5nI2Cgir73saN+S7VurRHZOev5JvVJs5vJwYfs1qLHUJ16PUovG76hOHWNzR33fTkZKLxBQ81oTzAzgzKE7ozDP72rPxHLf9NNGIHKVeiow4f8PEpf65gv5/18h2B8ZJ8Tdge9bH2Ww5gkyANqhDMoOzxjzuwPUmNCaUD1w/PyDm7v/EvIo6tLcBE4Bu3v8P12HZr89ijfsGBfvkE6tkqrZf/ABB8rC/e9J22xzhZHb8dy1o4QHYptDkp7MDpLMuidLkN2i4VtsrGshnCDM1FNtSx0voJfgbzI1JHLI/hEOBjR2GX1yt4pFQ7DM7eb1M4t5b917EWhlShY/WBh0rEps0U8HRsq+aGGo5Qqo47yGOUsfhtUn6qecv46UYXbVSHMSubSPidhk6cb8ph9BnXFHy5M6WnWVKfZ5BLDmAirSDIIDGCfACGhlaMHsqe3ZfgaqqJHy8c6v8khwFrtVuZHpxTQtjJt7wLmV9wgVPuHNvbS3B5xCGyQFz78NLACk1GiSXsfmuh+CiHgGuEItZtpxqdshTzFQlbvwKyfHPcMh5J0NObagVAaUGMQFRphdXi1s1dKCfPM1FP2xoOeyl2TCZLZsTjfTpFAOnGjVgqNfBQUdurgFtPaRNh4y0QMMvSasI7Z+ekp9/jE+HCx+8uPWnCglvBlNhUKoEQ4hv620/T1wlozee7NVhPP4h3pB8PFl8S/MkfE+7EU7xidG+ps6pjU67w2S61IO9/fb4XFFKvwgIGloQGWTwNOQeqMkv6HTY6WPw3aFapQoK0bFCqt2zJB8lcasSWYExrP5Lt3/bniaEJhwef68l6V2CLixBh5cwCuNpFPi+7haXVGo5prpWCJRUk+vLL4XvU1CQOxoBg0zMOMTu6DL0oob+ZvjEeDqLzDQyHU9yqO1ViI6x0VlPoJj4lTfSKM+1wdFyEiwhsW4zpP+TA/zrWhDla+C6mXTxO0bcUfvofYAW/AZ3FEp6c5TJZiBDgtGmn4ryB8iZCLUdSPTR2zoQX4SntBThwX4dJTBYxKqEGjwvf91yM/UNIE/jBzO/KD+Yuq0bgspk2pSE2G5enFBuIBIjKj6xM18rxIBnhOLv+wjgFpT7vtmumTzFAyJb/pOt/Tku+9820cuPLT+2/Nj/P491bvauZtRQ9WYyHgsaMOsNYPEJBcR52xiowdpHdxi8SgP64cI98bpsXjYoFzGunuIoES44ERXFKzAcGog7PKAacAY36xP/I5Cqq2xusTmq57MhQlQJE+zWW3RrIz6Tyrv/15DMk5sXcj28mzY3qrim/CGtxxCGwjP+/eLff4/toh4/RnNqaMrus88GuSFR/C1A8Ak1tTtfKvoFqFbi39JjeqCLWw+I/0/bwKX/l7aBL+y4ydsWP227+DZF8d4oSBXvhkXTej6bPbzt7c6HS2zR+K+EjtOxzBas7kxGlWCEi9aJviXqA3o2RULqbvBp26yU9oEbvpld9U/VJeyXoMl3QrEpTadB3Ht8tjBtXnrR3ati3zlFruiMQ8hpkCV3G0s3cAGlV0BaK5bYBIq4b8fzXHKaSYDyJfaB9GyUuR4PjNqMRy6xkVbse2qZlGVSlkn57yCl+7lmLe1K/WOifkTo3EhOkD7vwIulE9GAwxyk4YEG1VQ4tWqWd2JFE5UrJ4bSmdJKJZMrbDpkOzQnzRY3dMR3R3gFt6ow3rmTaORGt9BBpaYKbxL7wz1U30VBiAUMxzErpskbkCAuk509YJcklNjn4zZtcZxMRvWwkVt7AdV50Y3g8RuDPKdjrql+A0FK2N538KQ/SU5Hy8uCGTKLERHf+offFnx4jrFMyGgZfXqoUsHlJL6EE8Soqs6CGpnqxpaR/xGQaqGJv9tFfayXJF2Vj5/EFBUhiAyyq0zKEpxcw+MkoTJhDUuxapOXmSkyEZ2Wb+A1CazSJdGFRFOr9nYHiGc2BIgaMD8+t4oXWk/i9HSQZ47CR200c5Lkt0yo4vCFqIoCeAOcmyEDIUwMXi7KuLddzpyJWLute2YmSDd2Jh5CYZNqnZLFPQ8xERFIiEUEMqJ2I3V0KXO+dRtXAjLOSkhMp1W4T8oBxPVL1iAsJsgVUvwm0o9ENqfqaJHSKmrgJmIbGBsH6ybHVDr9jHCTPkAVBweqkrbkU5POYliXuUzH0xSwEY5LEUpBjnyW8WxuPwNm0NeovoRspshzZZOclr5vB3Zbg1YwbDw+/sKdGqIpkzP3uObvewJyY+jsfGzfysRpc9dubI/5we4wq5qSbQcSheS7k65Ipe3Cl8sC8IQ2Lk9kqgr1+uNCwpCL1tg7NQA8trcHenn1uwVCEnKlEeNX9Hpa1Nv56ivrtkbHlKV4zYKuCwFJ6qWygBZoiceWYKddnCPNikF0AJgEKdPUdKU2xb9VgMxj5p1rme+u7XdtSVu83p+ZcI2bbmHOvXLjJoSGETEtZRpbAxOtvVhtB2KnzU2cpB9FJhzh/4NSRgeh6KY3KNxc2D2IGgHZ3eTHeEV4w5YZn6PhKlMHTZD+HRHj2Yo0B+cHGzoqRKxIncEI8bv5xii9/pQ3+CVcvQSPpeARJaVP6jfcEbg0IWGrGppvT+ULt1PiEsyhlmNOoW19BuAwZ/61lIqhpMtDHWQYBa7ejvKcpdKvpWm5Z/iH1QbfgmQKyXTDcTRaaahFAIxZroeTSm6YOa+14QlhTjeiVpQ6udTqm5N5q8dfAeOWODvykzFZ4pDbDac1XLWM6NU60btkTPPDri2x8ZKZe51LCoRgOZ+oOKaeU1uLvw2eWOJEiQfx3KHPRsaRLZlsw+ln84/IQZPCipckUI5HoL9mzgEuBwUAEbU9heSllOsmT7l2vdWdfZcSJ7Sj2wop5ZAxFy4zn8vV6RMwmD57hrxaVadr6lZoCH7xzRm6xSVeOQKqA7KiPPVzR4xkowOjUVJuDVhg5Myg3h+yULOlzPJ7I55ZDohG8k4CfmxSQMmQsBQo4PS4+khat/BS0yF40/UIAmjXrvkki3M4V4JgYFEzfK/RUsfTtHmoQ9LlyV2+WXq6tAYJagaJZ4ItH2xp6px6G6q55MpieFNxjcbcc31wK0aT78oAqc0MWBOWQhRSI1X4FGPw/4CXOgX1ldDS9NB6QugUQWhHKiLq3WuutZxpURT3bli/DtjhupRwjKT8d8npMinLpCyTskzK/zYpeUIgGME5BsuZx/b/h4Rejdbbkp17QfjcEscPPuwhQjZJWkclLBH7p4VODL08biiw33bxs5Tnbg5rXRF+UNewxFosdBlnT+68vfLWEsfM9z+HZpgKHPcgLeGMlDIjKvdw6bNawsPdeq9tdW/lTjXIEidhJYg1LjeFHxjmLMFIqymZnL/4JNMqlkigEobddlsKHL9ts8RJ2pywpFcPLghbuCwhEA1QVfT9lTtf5C5xlPWVLv4kl71KhUuUeUiVaHMbPskPxxfP3l6czCTv4bJ3Gf5l+JfhX4Z/Gf5l+JfhX4Z/Gf5l+JfhX4Z/Gf5l+JfhX4Z/Gf5l+JfhX4Z/Gf5l+JfhX4Z/Gf5l+JfhX4Z/Gf5l+JfhX4Z/Gf5l+P8L4K9lUYKO6rI+j1FeYMhE8qTgJL/jHpyz44KWKV/7lYZg59/2EM7LFHEFwvNL69GKT8OHN/tygf3cfTQU++H74IyeOl5fstCp55rbM2Irt3G5UCMZn7WG9tjzKIL3Hlzwk66Y5+qM+Y3SROxw1sJWquHSv/UL+N40gG9MzSFiWwhhC9+Jn9qv4vb91sfkezuGVe2exUcs8VaWeohMg4UffvA0/LVHwPdGAYL59R6Uq73acfxpPw/Y8z80jN0rq7N3mhnGXvjh7bjfer/96PhQvD6m1OzssMwGj58HPL3q144L39ou6H5y50y7r8469Wv33hWrFHi8O8vvuBTvzA4J6pmu2ffTY9b+/5kN10+13785mlf702fR/3lF5y96vwD/7fFzJ99Swd9efvz+4mTdfhG73BMBD3NrR1t+W9CiwuBhn0ybGysC6rNGjgL159pQcvofo0Rl5CLGMXnzSLwkSlXOV7dP/Jgi6q+55oXPMt7Unc0MuwJtNQfatBqTp1DsD6hj0LYKttZ9WcQIy5VcMVoZur9pZq4DGzlzyX3mUt7a3QS9MFooGdLfARQqdNbwXoiH/76Pky2q7pStswHR0WmJuNKAN/o45D5i7T+7MU8Gro31PyTO0c8l0xKOwrweiN2T1JQLKdNCIznvthuExRPNcexxInt8sMWdPclAstKxs+n1QUxcUC8skkkGYj+4oHuz1Huej17a6BaaQ8+abfXts50fmtpAtnqjkfmYzoRPpffDOirGp8KfHULNd4bvAjIHVosOF06VZYZT33VXjT0jd7JrKyhQSujeE9/f3XQ4V9t+i422aC/HMQlUJuG9jCru9C3f1z3kSkoNRl7WG3lzQyOZANNwBe1TQvcz4P0hGgk13kwFlO6kHnkrf0IR/h9tfcTA6siB91h0BjGtRzP+AZxf+q+pLGZzVvUs54E//wZKZXxP5Ie4yA/eQpL4xjStfbjSYUUXE60XK6/OcAqGx9Ou0jsDocBhOXMXfxdjh8JH9jUpYy9d7eXwFKxvmUiV65Xv3UvkpW5khpISTm6nqcA6HzY/2NKYjdLJJGcGzSavB+2G3+7QClx79D09babxn73siMPJ4jrqSZbeYIFI7bDTee9v4L3Ga0+0rbxsh+28IjZ4kFllyewJEHdqhEpykj7m6vmqCJ0kPzXuuSPxpO5sHI7XcBK4zrgbk4Mcr0FVxJat+tALTvAPzMyLRlZ1Np9vLlRGgfsZl7PUR3FfRcpWkKS3rggy0TmvHvCmiMGVoVlSZd/D+uzytaDgWo2AnmjEyY9iEoPT5huT9A4He/e6pvipdjjoi6oPohBFq+6nDZS/3SB+qLR469OEIdpzY36hsbeSAcPPc4MINqb0PrNed6234btUxjvDYWi2tfa+id3BZ10fcbGtqKIW9YRC8ocTvnaJ9pTv0xnctL1XEnWy5Vwj3K1HWxWOTS5waqREI28ZmSpPZBuZ5ocW9Rt4svgb31UWzLlPvgNAq4Af8ZlVUt7526db5MkOHzH0M6eZdtZnnh2KsIigkl/iH03PBJIphZHxgXqmKHJwv4bz9PmqOdD395FJPoIaWFXcHINQ8G/vG2qu6FwkSVHJubTiXbARTlYAgO+bv61nJH6mgXIAWcV6gggwwu1QiEa2cKqn2kVrquae1AxDZKxgTDaVw564frkAP0ivYt241zf6/MsMHEDa7HMVFItQOd3bzx2/44wBbfuJ8lHM+Sp58vpoZOjh5lxGW7yYQp8/+ZpmdG846G2mfxJtMtkntASGQs7MTRa17epXADsOh+54ManaVsJoii8qZfT4kYk1ZjhthfIalDmwJabvKq0KO18VpwobXBuHdgsfKQ6ZrJ3WO2NvUMHQTQJr4/r2u8zdP+aMekWpzNoxmu32tUnbiYHZ4az+GmuoPZY4XZulsrmGSu0mMmaJCLadJ27VWlA7tkR1LXyirEd3i3MovTey2dycwHJsSVMzS25jnzrMZHRm+b2d6pSBsleffK399BI9cnsLmm4SL04057dUOX3qCW7yuT4a3xCW6nmQX6wF3M69MNsFerkS3Qrf1T8+dQ0/eTsayXMLBjCKv3tERzkri9WVRTkV6PyewWRqTTuQ+LL292fiMezK8nLBFnzJtFZvZJeq8+g/Vl/W8EnDmmX/js6sDdmIPw34NxF/xpIBGXGX1bXVNMKphHg3mJyvPIvIf5HjBnrhdmxDuapBOaF82nKA3oJ4YVpAzt5M64pOtMMKiXYHYF7dhcNnT2SpvPMjpxJd18qSyoS0CKyDyQVouUZwS59ZxGNiaC9aNxXq+SzA8tbcHYBBnVsEpTTk/UcaBx/srTvVqqFJ9op7Wqk53huecQPYBzGgOVgJSL0xwvFar8Unb59Ke1zU2PsQ3aPKcbxrd6rxi5T4CAZO5diB7/iyAFXhPVRD2vz4JH1GdlITMaWJHQ55CB5OKGqk3qTI4INxuEovF6bmvE53Kmp81gumm1qBG8JQ1HHnGzrI+61cg3rlphN70OeRRfgw8hhNh5ZLZrTf1evrqXaPlSenGuGkDpW701dZ3npf+CoX2KryZ7z1QO/6i6HNzZNkaNZ8b9thduo9880mey4IbejGh+MdmFU7m+L9/YE06cAptF3Z6CC9EkvVxWa6f3EiGmLUK2dGqGA87lb4Ucy+G6j+QSt4AzWFkpGDa6DeV7/Pkqtg6+VTtgZuMXrvVJaZ2FrZ3oERsSOFjM74uTuza+Hj10UxZ6SALf06Cq/jUXaolINvZ2TZ1/y75yM/9ywpcEsvmV43Erxuj4jM/BapkTPz8c3zlcBzOZGhhfUolaCICbCsQwnCnh+gMuverrTpfZ8aOE8ukMH65jxDfAYS3ZmkggPIsuTXSh0BHXVnn76NRg5R48X3l8jWqVxwkIOOM+rLikt6KWJ4nBkzMLiZX6/KJpio3UNtgsApMzZGuMqpcjDpXzKDIPUuf1W6Xf8QtHgYUoRas9kxjteAZZOl1A3apncY4JkA9EHmgJ7mX0EJH8+iDzCL9VIvBjlWWSZj1quFrwaMURKvJplJVD43t+CyMrg//Vsje3vBcOb1a2A+kx5Fceyw7FoQaQzBa89X6CrsbGTak10sorKVy56aIFyt7bBeVN1ZTNElzYhoZAXVDl8WQ+4MHHkor3D69BtfeBU3vLlqmnLwRLVgWKC/x55UqEEFWrW088iT8nxXaDJkHHNQoub5vPfpN/WUWs2vrmqgUGT8xoMi1EnsWtzF/frOhuJrDVrkFZTIFLhsO7ibkATWiUSnMMoS77F2tyvN2er4MF7nCIBonXcFKSw90pizqooj9aHfoKVMVe8gBuZia2Taa9Z+R55skUxT5Uyqfu7XK9gwqVErVe6TGFBtCnFfl7EWVMbebxYxdSd1N6NvTZtcTy66KKM74a9prbKbDu/33mC8SR+jP0794iHGNIqndQiK5Vlz8IKav3zS/VT7LfSVZjASobM6xzO218qlzA4Nny0/uNaQhKX4KDqrxumHrHNWUq1kg59Y6bKD30Ju5QR75xedr0mrgHGtLjpJCMTmbB5S2bI76++9L/SOjmLAZR9LehT+EcpH6c99GDQGzr0YrAeyP1bp93PYDGAkE49gnkAakuciD7nN6W4OCSG+DQj2LgE7a+QKi5kKge6GyUXkNue6bkb234KU2vl/7X+4eaZutX7xWI1i+1RDJ/wFlwZOeNNctmLAMWxmSVBNybYJ6KxSGpfkMez41Rs5gbNNGf6VYh0H4soSK2v2eNcogMeYLWi4Gbwdsc6nhuwzBrvRU4+zg1eXeJOztxXVzo0O5kSO5qwXt+N/bZMFnO/EB+IaOrWUnEPJe6vmvQc6RR/Rjemv20un1QN0+is1HbofjlQCHzgb4R55lqgk5BBC0vGQ0YyWkEG3WAClZk+gRF+gnlv5fFjjV/0p3/uxF0o8vwZEqGl7h2E0+WGNCzmnmhWDHCp7uyAj1PyQ2flBULLjxAMt+strUOzqcs2bqJu7VmVMezm+SUIWX50eylbM81AIdme2EpmtXWJgQOA3AmM+E0gYcn/fGR7WPLnOAJVdT2E6763ZA3CrRfrUrPJmHUvR43uajQLrBTo+FtIg9VNcs7k+rSC88i1xx7eE6OTAPSDrQ8FTZMGtP3K4fsm5+FTVH1Y1Jd6ygSW3pNUjx+BvyyKxPQ/J7bScYC1V4NRkyPvpJOS0ubmTn3gRyC9Ird8t8lVhRM0FB3HviwkF3TJVrskYIZBb6OCldDQyoycBMl4GZLUB9Zg0IIc2yOs7DVtvF2MwE2NQEbbmKvHV3vhtwURR9JB6TqSaqs2EjacpjFjaPDdJdabeqPDdZMK8rb9xw/GaBp8x9d31SBtVYtWezkrK1GgotvdrNGKIqxsrwtbOE5/hqZrqs/ob/2ygFqifYKEPenn19a0ouTXc2RAp693QUHulpfqo4zQ1l8LEj4qrqp/cchCZGH7r3/YH9sz1cuVFG9f2hKWq5pycrgl48EoOMb51jQTAOCBfHizu3ZAeiovwyq+/HHqWM1fEmXv/uIY2cLa1iPmsSCZyBB15OF7dIb4tevsWXHDy4+G4FkUj0whHk/Rks9GePs/97B63vI7A/nBXUju5V3hNezletMOmZz3weLI4ClIDfvca3PUwroc1+d3wBnwxvME+3oisqlSa8/naVHwYGkWeyuIwC8UUTs3WcSPTXS+y81IMaBIGkCmcekvy1mu501aJM91nLU7HzV4Fzorz3qXqviXrbBBaHmjAYMmNBEdQSLmM3Phb4mOa0H/z/okgEh/2vAaPsdsHj+Z1ZYaf1rMqnx9K/Zrq7BSBzb3Kqg3xxNnJlkeuzqDQj8JIElXGXM8yylKXC3t3ldp1BTI6tHXMdTMPzj8/5+NW1Tcm2kX7OmfF+AYns5XUjVCIcoOw0vNJFSynTSZvyFqSXp1XB9GtKtBA34ufDWi3CO+FVsbO1s6HHEXsGAGkxD7S3If+W/cjOlU3frvnWpQ8ObIWH8f9qwKd+omtXTyt1zfPtroV9DceM631dgLt9q1tPujjdBGCZUdFQ+yxHdP/ZhXsp/+bJU6Y4qZrQbsNA9+0mJtLKTfh3Zw2FB10pz5zwB6NRaciZS8IgUZjkJ2Qv1jGeyfAY6sz8YNojIrCVwIvRFVxffVVa5YOqTQD0fKmVJcwiqcxp4hBbEKtrbKqivZkjj2qpmvYndnoXi1xooFT5G63IYgOQMS+cVcBaLwQ8369GkDbVDEKvIyuJhC4Iby7xe6ThrjQb7Wlgd2RBnlsvU/XpoIcse9k7qEq3zGmC/ZTIk82u+b72ekaofPbI+mPs2rCUDHjWe4sDHAeU09l9VHXgAS5sS43fsWm0+Eq4QJ7DFivDOBjr0vCxzxgCDz8NGtgSov5qMSngYL86i4Zgl5xEY0yH50IAOoazNBOnEsLuSBUhiYT9EYeGsG1rveUTqDvGxhwpgwQoZz5fgQkTRxMTrNou1IzD0w6xR7wlyu6lOd3DEJoHRvXTVod9IRxb/hbdpwq+HBj+k6l9zegbqCNsucz4Ydld7uea2W6HFoNUNja8sdEnjtrdEufMhmNmEUTYwE/bK7NOTBr4OcKD5touGvflX/nOb3e7JeVH+Knxs2Nka13ydn9EiPyClYupXfDDm95BH6UVwqBi1vAZuqB+g2pczPUuWwlLN0fGzx19mKFZfwdPte55ydklBdUEjL2qb3UnboWdjJ4d3h/kcFUDUa5qan3SRM4K2Kisn61wcwTY6Zj+5AvTCVw82y3brDl379UfkxWRSPfuO8G0A5/SmN99Py5MFSh+rnooWO+VGWqD32u7fyRl4CfajyvBOXmCCG14K3Krb8Wmi5E5WmKAXDGvEbTbwysD/+95xrfr19GtLU+9AOCPYzgBxzT/PUz6YrwVVc9dc/N9ItWgf5xumb56w2FXYbeG2kQCe8GPDcRRrjDJ88+F5juhNX/8rVMatZg3vc/0aySxd1nJkKwEbzvZ+DfVCah/tuXSq3iUnzQW7IFxVnNoHRVKD3EpK3g/jt80Mqk8IBH9P8CUEsDBBQAAgAIANtQy0i46rdwSQAAAGoAAAAbAAAAdW5pdmVyc2FsL3VuaXZlcnNhbC5wbmcueG1ss7GvyM1RKEstKs7Mz7NVMtQzULK34+WyKShKLctMLVeoAIoZ6RlAgJJCJSq3PDOlJMNWydwcSSwjNTM9o8RWydTcEi6oDzQSAFBLAQIAABQAAgAIANlQy0gVDq0oZAQAAAcRAAAdAAAAAAAAAAEAAAAAAAAAAAB1bml2ZXJzYWwvY29tbW9uX21lc3NhZ2VzLmxuZ1BLAQIAABQAAgAIANlQy0iqiTkF8QMAACwRAAAnAAAAAAAAAAEAAAAAAJ8EAAB1bml2ZXJzYWwvZmxhc2hfcHVibGlzaGluZ19zZXR0aW5ncy54bWxQSwECAAAUAAIACADZUMtILKqJ27ECAABUCgAAIQAAAAAAAAABAAAAAADVCAAAdW5pdmVyc2FsL2ZsYXNoX3NraW5fc2V0dGluZ3MueG1sUEsBAgAAFAACAAgA2VDLSJjAjiXHAwAAPRAAACYAAAAAAAAAAQAAAAAAxQsAAHVuaXZlcnNhbC9odG1sX3B1Ymxpc2hpbmdfc2V0dGluZ3MueG1sUEsBAgAAFAACAAgA2VDLSPhisWuEAQAA/wUAAB8AAAAAAAAAAQAAAAAA0A8AAHVuaXZlcnNhbC9odG1sX3NraW5fc2V0dGluZ3MuanNQSwECAAAUAAIACADZUMtIPTwv0cEAAADlAQAAGgAAAAAAAAABAAAAAACREQAAdW5pdmVyc2FsL2kxOG5fcHJlc2V0cy54bWxQSwECAAAUAAIACADZUMtIm217W2AAAABlAAAAHAAAAAAAAAABAAAAAACKEgAAdW5pdmVyc2FsL2xvY2FsX3NldHRpbmdzLnhtbFBLAQIAABQAAgAIAESUV0cjtE77+wIAALAIAAAUAAAAAAAAAAEAAAAAACQTAAB1bml2ZXJzYWwvcGxheWVyLnhtbFBLAQIAABQAAgAIANlQy0hi/l9jyggAAPA9AAApAAAAAAAAAAEAAAAAAFEWAAB1bml2ZXJzYWwvc2tpbl9jdXN0b21pemF0aW9uX3NldHRpbmdzLnhtbFBLAQIAABQAAgAIANtQy0gugG8OhCsAAGRrAAAXAAAAAAAAAAAAAAAAAGIfAAB1bml2ZXJzYWwvdW5pdmVyc2FsLnBuZ1BLAQIAABQAAgAIANtQy0i46rdwSQAAAGoAAAAbAAAAAAAAAAEAAAAAABtLAAB1bml2ZXJzYWwvdW5pdmVyc2FsLnBuZy54bWxQSwUGAAAAAAsACwBJAwAAnUsAAAAA"/>
  <p:tag name="ISPRING_PRESENTATION_TITLE" val="03【动画PPT】高质量商务典藏商务汇报PPT模板"/>
  <p:tag name="KSO_WPP_MARK_KEY" val="89ccd194-cc05-43cf-9ae2-e9dd4dfda3d7"/>
  <p:tag name="COMMONDATA" val="eyJoZGlkIjoiZGI2ZjU5MDk2ZDE1MWNmNzk2ZjJhYjQ2YTFlM2Q5NWI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兰亭粗黑+细黑_GBK">
      <a:majorFont>
        <a:latin typeface="Open Sans Semibold"/>
        <a:ea typeface="微软雅黑"/>
        <a:cs typeface=""/>
      </a:majorFont>
      <a:minorFont>
        <a:latin typeface="Open Sans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2426</Words>
  <Application>WPS 演示</Application>
  <PresentationFormat>宽屏</PresentationFormat>
  <Paragraphs>117</Paragraphs>
  <Slides>18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18</vt:i4>
      </vt:variant>
    </vt:vector>
  </HeadingPairs>
  <TitlesOfParts>
    <vt:vector size="51" baseType="lpstr">
      <vt:lpstr>Arial</vt:lpstr>
      <vt:lpstr>宋体</vt:lpstr>
      <vt:lpstr>Wingdings</vt:lpstr>
      <vt:lpstr>方正兰亭黑简体</vt:lpstr>
      <vt:lpstr>汉仪中黑KW</vt:lpstr>
      <vt:lpstr>明兰</vt:lpstr>
      <vt:lpstr>Times New Roman</vt:lpstr>
      <vt:lpstr>华文细黑</vt:lpstr>
      <vt:lpstr>宋体-简</vt:lpstr>
      <vt:lpstr>方正大黑简体</vt:lpstr>
      <vt:lpstr>Wingdings</vt:lpstr>
      <vt:lpstr>华文中宋</vt:lpstr>
      <vt:lpstr>微软雅黑</vt:lpstr>
      <vt:lpstr>Open Sans Light</vt:lpstr>
      <vt:lpstr>苹方-简</vt:lpstr>
      <vt:lpstr>汉仪旗黑</vt:lpstr>
      <vt:lpstr>宋体</vt:lpstr>
      <vt:lpstr>Arial Unicode MS</vt:lpstr>
      <vt:lpstr>Calibri</vt:lpstr>
      <vt:lpstr>Helvetica Neue</vt:lpstr>
      <vt:lpstr>汉仪书宋二KW</vt:lpstr>
      <vt:lpstr>方正兰亭细黑_GBK</vt:lpstr>
      <vt:lpstr>黑体-简</vt:lpstr>
      <vt:lpstr>Office 主题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03【动画PPT】高质量商务典藏商务汇报PPT模板</dc:title>
  <dc:creator/>
  <cp:lastModifiedBy>陌笑已徒然</cp:lastModifiedBy>
  <cp:revision>468</cp:revision>
  <dcterms:created xsi:type="dcterms:W3CDTF">2023-09-11T13:53:59Z</dcterms:created>
  <dcterms:modified xsi:type="dcterms:W3CDTF">2023-09-11T13:53:59Z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FA7CA46B74E06F6DF71BFF64595BCCF7_43</vt:lpwstr>
  </property>
  <property fmtid="{D5CDD505-2E9C-101B-9397-08002B2CF9AE}" pid="3" name="KSOProductBuildVer">
    <vt:lpwstr>2052-6.0.2.8225</vt:lpwstr>
  </property>
</Properties>
</file>